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85" r:id="rId2"/>
    <p:sldId id="283" r:id="rId3"/>
    <p:sldId id="282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4" r:id="rId25"/>
    <p:sldId id="275" r:id="rId26"/>
    <p:sldId id="278" r:id="rId27"/>
    <p:sldId id="279" r:id="rId28"/>
    <p:sldId id="280" r:id="rId29"/>
    <p:sldId id="281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7BDEB-9B92-47D0-8995-2ADDA5A9A257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DAEBF-84CD-46B5-BB58-3BAD959F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AEBF-84CD-46B5-BB58-3BAD959F15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DB82-9A2E-4EA8-A8B0-F1E478F39156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3DC6-48A1-40EC-92AD-518AD368FBBC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E88-1E3F-47A1-A181-8BBEEC961E61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72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C5EB-8094-480D-8949-DED896D35D7F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A9B0-45A7-4245-A080-9A513132B6C7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35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61CB-4FD5-4D61-9913-F799E604722D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AE7-156A-4305-80D8-94D4846963D1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3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3D7B-9627-4979-A006-9FF73EABEB52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8355-C69E-4B6E-97C1-57C927DF4E2E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9A4-D7C1-4FE3-B0E1-AE621936670B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8986-0419-431D-9A88-8D684B8B2F89}" type="datetime1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074D-C54B-47D7-91A2-BE8B2F155573}" type="datetime1">
              <a:rPr lang="en-US" smtClean="0"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BA9-AA90-4DE5-B539-2189887A85F2}" type="datetime1">
              <a:rPr lang="en-US" smtClean="0"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CA53-2A05-4E3A-9A67-A0417F3EF175}" type="datetime1">
              <a:rPr lang="en-US" smtClean="0"/>
              <a:t>5/31/2014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2B51-934C-4D8A-8572-851317BDEC23}" type="datetime1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8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724-A647-45B7-8500-75299DD41E36}" type="datetime1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29D5-F804-4E39-9E1A-DBCE053563EB}" type="datetime1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6FAE4B-EFF0-4084-BB67-EA96E390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1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together</a:t>
            </a:r>
            <a:r>
              <a:rPr lang="en-US" dirty="0"/>
              <a:t>, the term SCADA refers to the entire central system. The </a:t>
            </a:r>
            <a:r>
              <a:rPr lang="en-US" dirty="0" smtClean="0"/>
              <a:t>central system usually monitors data from various sensors that are either in close proximity or off site.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41" y="2937588"/>
            <a:ext cx="5834061" cy="338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</a:t>
            </a:r>
            <a:r>
              <a:rPr lang="en-US" dirty="0" err="1" smtClean="0"/>
              <a:t>scada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power generation, transmission and distribution:</a:t>
            </a:r>
          </a:p>
          <a:p>
            <a:r>
              <a:rPr lang="en-US" dirty="0"/>
              <a:t>Water and sewage:</a:t>
            </a:r>
          </a:p>
          <a:p>
            <a:r>
              <a:rPr lang="en-US" dirty="0"/>
              <a:t>Buildings, facilities and environments:</a:t>
            </a:r>
          </a:p>
          <a:p>
            <a:r>
              <a:rPr lang="en-US" dirty="0"/>
              <a:t>Manufacturing:</a:t>
            </a:r>
          </a:p>
          <a:p>
            <a:r>
              <a:rPr lang="en-US" dirty="0"/>
              <a:t>Mass transit:</a:t>
            </a:r>
          </a:p>
          <a:p>
            <a:r>
              <a:rPr lang="en-US" dirty="0"/>
              <a:t>Traffic signals: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generations of SCADA systems:</a:t>
            </a:r>
          </a:p>
          <a:p>
            <a:pPr lvl="1"/>
            <a:r>
              <a:rPr lang="en-US" dirty="0"/>
              <a:t>First </a:t>
            </a:r>
            <a:r>
              <a:rPr lang="en-US" dirty="0" smtClean="0"/>
              <a:t>Generation 			Monolithic</a:t>
            </a:r>
            <a:endParaRPr lang="en-US" dirty="0"/>
          </a:p>
          <a:p>
            <a:pPr lvl="1"/>
            <a:r>
              <a:rPr lang="en-US" dirty="0"/>
              <a:t>Second Generation </a:t>
            </a:r>
            <a:r>
              <a:rPr lang="en-US" dirty="0" smtClean="0"/>
              <a:t>	 	Distributed</a:t>
            </a:r>
            <a:endParaRPr lang="en-US" dirty="0"/>
          </a:p>
          <a:p>
            <a:pPr lvl="1"/>
            <a:r>
              <a:rPr lang="en-US" dirty="0"/>
              <a:t>Third Generation </a:t>
            </a:r>
            <a:r>
              <a:rPr lang="en-US" dirty="0" smtClean="0"/>
              <a:t>			Networked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SCADA Systems: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22" y="2160588"/>
            <a:ext cx="5702793" cy="388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SCADA Systems: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45" y="1764253"/>
            <a:ext cx="7390503" cy="4485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Networked SCADA Systems: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1785769"/>
            <a:ext cx="8907332" cy="4929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SCADA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Hardware</a:t>
            </a:r>
          </a:p>
          <a:p>
            <a:pPr marL="0" indent="0">
              <a:buNone/>
            </a:pPr>
            <a:r>
              <a:rPr lang="en-US" dirty="0" smtClean="0"/>
              <a:t>SCADA </a:t>
            </a:r>
            <a:r>
              <a:rPr lang="en-US" dirty="0"/>
              <a:t>system involves essentially five levels or </a:t>
            </a:r>
            <a:r>
              <a:rPr lang="en-US" dirty="0" smtClean="0"/>
              <a:t>hierarchies(System):</a:t>
            </a:r>
          </a:p>
          <a:p>
            <a:r>
              <a:rPr lang="en-US" dirty="0"/>
              <a:t>Field level instrumentation and control devices</a:t>
            </a:r>
          </a:p>
          <a:p>
            <a:r>
              <a:rPr lang="en-US" dirty="0" smtClean="0"/>
              <a:t>Marshalling </a:t>
            </a:r>
            <a:r>
              <a:rPr lang="en-US" dirty="0"/>
              <a:t>terminals and RTUs</a:t>
            </a:r>
          </a:p>
          <a:p>
            <a:r>
              <a:rPr lang="en-US" dirty="0" smtClean="0"/>
              <a:t>Communications </a:t>
            </a:r>
            <a:r>
              <a:rPr lang="en-US" dirty="0"/>
              <a:t>system</a:t>
            </a:r>
          </a:p>
          <a:p>
            <a:r>
              <a:rPr lang="en-US" dirty="0" smtClean="0"/>
              <a:t>The </a:t>
            </a:r>
            <a:r>
              <a:rPr lang="en-US" dirty="0"/>
              <a:t>master station(s)</a:t>
            </a:r>
          </a:p>
          <a:p>
            <a:r>
              <a:rPr lang="en-US" dirty="0" smtClean="0"/>
              <a:t>The </a:t>
            </a:r>
            <a:r>
              <a:rPr lang="en-US" dirty="0"/>
              <a:t>commercial data processing department computer system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SCADA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SCADA Software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SCADA may be classified as:</a:t>
            </a:r>
          </a:p>
          <a:p>
            <a:r>
              <a:rPr lang="en-US" b="1" dirty="0"/>
              <a:t>Propriety:</a:t>
            </a:r>
          </a:p>
          <a:p>
            <a:pPr marL="0" indent="0">
              <a:buNone/>
            </a:pPr>
            <a:r>
              <a:rPr lang="en-US" dirty="0" smtClean="0"/>
              <a:t>	Companies </a:t>
            </a:r>
            <a:r>
              <a:rPr lang="en-US" dirty="0"/>
              <a:t>develop proprietary software to communicate to their hardware.</a:t>
            </a:r>
          </a:p>
          <a:p>
            <a:r>
              <a:rPr lang="en-US" b="1" dirty="0"/>
              <a:t>Open:</a:t>
            </a:r>
          </a:p>
          <a:p>
            <a:pPr marL="0" indent="0">
              <a:buNone/>
            </a:pPr>
            <a:r>
              <a:rPr lang="en-US" dirty="0" smtClean="0"/>
              <a:t>	They </a:t>
            </a:r>
            <a:r>
              <a:rPr lang="en-US" dirty="0"/>
              <a:t>have high interoperability to mix different manufacturers’ equipment </a:t>
            </a:r>
            <a:r>
              <a:rPr lang="en-US" dirty="0" smtClean="0"/>
              <a:t>on 	same </a:t>
            </a:r>
            <a:r>
              <a:rPr lang="en-US" dirty="0"/>
              <a:t>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SCADA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interface</a:t>
            </a:r>
          </a:p>
          <a:p>
            <a:r>
              <a:rPr lang="en-US" dirty="0"/>
              <a:t>Graphics displays</a:t>
            </a:r>
          </a:p>
          <a:p>
            <a:r>
              <a:rPr lang="en-US" dirty="0"/>
              <a:t>Alarms</a:t>
            </a:r>
          </a:p>
          <a:p>
            <a:r>
              <a:rPr lang="en-US" dirty="0"/>
              <a:t>Trends</a:t>
            </a:r>
          </a:p>
          <a:p>
            <a:r>
              <a:rPr lang="en-US" dirty="0" smtClean="0"/>
              <a:t>RTU </a:t>
            </a:r>
            <a:r>
              <a:rPr lang="en-US" dirty="0"/>
              <a:t>(and PLC) interface</a:t>
            </a:r>
          </a:p>
          <a:p>
            <a:r>
              <a:rPr lang="en-US" dirty="0" smtClean="0"/>
              <a:t>Scalability</a:t>
            </a:r>
            <a:endParaRPr lang="en-US" dirty="0"/>
          </a:p>
          <a:p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SCADA </a:t>
            </a:r>
            <a:r>
              <a:rPr lang="en-US" dirty="0" smtClean="0"/>
              <a:t>software……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Fault tolerance and</a:t>
            </a:r>
          </a:p>
          <a:p>
            <a:r>
              <a:rPr lang="en-US" dirty="0"/>
              <a:t>Redundancy</a:t>
            </a:r>
          </a:p>
          <a:p>
            <a:r>
              <a:rPr lang="en-US" dirty="0"/>
              <a:t>Client/server</a:t>
            </a:r>
          </a:p>
          <a:p>
            <a:r>
              <a:rPr lang="en-US" dirty="0"/>
              <a:t>Distributed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SCADA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DCS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SCADA system performs four functions:</a:t>
            </a:r>
          </a:p>
          <a:p>
            <a:pPr marL="0" indent="0">
              <a:buNone/>
            </a:pPr>
            <a:r>
              <a:rPr lang="en-US" dirty="0" smtClean="0"/>
              <a:t>	1</a:t>
            </a:r>
            <a:r>
              <a:rPr lang="en-US" dirty="0"/>
              <a:t>. Data acquisition</a:t>
            </a:r>
          </a:p>
          <a:p>
            <a:pPr marL="0" indent="0">
              <a:buNone/>
            </a:pPr>
            <a:r>
              <a:rPr lang="en-US" dirty="0" smtClean="0"/>
              <a:t>	2</a:t>
            </a:r>
            <a:r>
              <a:rPr lang="en-US" dirty="0"/>
              <a:t>. Networked data communication</a:t>
            </a:r>
          </a:p>
          <a:p>
            <a:pPr marL="0" indent="0">
              <a:buNone/>
            </a:pPr>
            <a:r>
              <a:rPr lang="en-US" dirty="0" smtClean="0"/>
              <a:t>	3</a:t>
            </a:r>
            <a:r>
              <a:rPr lang="en-US" dirty="0"/>
              <a:t>. Data presentation</a:t>
            </a:r>
          </a:p>
          <a:p>
            <a:pPr marL="0" indent="0">
              <a:buNone/>
            </a:pPr>
            <a:r>
              <a:rPr lang="en-US" dirty="0" smtClean="0"/>
              <a:t>	4</a:t>
            </a:r>
            <a:r>
              <a:rPr lang="en-US" dirty="0"/>
              <a:t>. Control</a:t>
            </a:r>
          </a:p>
          <a:p>
            <a:r>
              <a:rPr lang="en-US" dirty="0"/>
              <a:t>These functions are performed by four kinds of SCADA Components:</a:t>
            </a:r>
          </a:p>
          <a:p>
            <a:pPr marL="0" indent="0">
              <a:buNone/>
            </a:pPr>
            <a:r>
              <a:rPr lang="en-US" dirty="0" smtClean="0"/>
              <a:t>	1</a:t>
            </a:r>
            <a:r>
              <a:rPr lang="en-US" dirty="0"/>
              <a:t>. Sensors and control relays</a:t>
            </a:r>
          </a:p>
          <a:p>
            <a:pPr marL="0" indent="0">
              <a:buNone/>
            </a:pPr>
            <a:r>
              <a:rPr lang="en-US" dirty="0" smtClean="0"/>
              <a:t>	2</a:t>
            </a:r>
            <a:r>
              <a:rPr lang="en-US" dirty="0"/>
              <a:t>. Remote telemetry units (RTUs)</a:t>
            </a:r>
          </a:p>
          <a:p>
            <a:pPr marL="0" indent="0">
              <a:buNone/>
            </a:pPr>
            <a:r>
              <a:rPr lang="en-US" dirty="0" smtClean="0"/>
              <a:t>	3</a:t>
            </a:r>
            <a:r>
              <a:rPr lang="en-US" dirty="0"/>
              <a:t>. SCADA master units</a:t>
            </a:r>
          </a:p>
          <a:p>
            <a:pPr marL="0" indent="0">
              <a:buNone/>
            </a:pPr>
            <a:r>
              <a:rPr lang="en-US" dirty="0" smtClean="0"/>
              <a:t>	4</a:t>
            </a:r>
            <a:r>
              <a:rPr lang="en-US" dirty="0"/>
              <a:t>. Communications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and benefits of SCADA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Overall control requirements</a:t>
            </a:r>
          </a:p>
          <a:p>
            <a:pPr marL="0" indent="0">
              <a:buNone/>
            </a:pPr>
            <a:r>
              <a:rPr lang="en-US" dirty="0"/>
              <a:t>• Sequence logic</a:t>
            </a:r>
          </a:p>
          <a:p>
            <a:pPr marL="0" indent="0">
              <a:buNone/>
            </a:pPr>
            <a:r>
              <a:rPr lang="en-US" dirty="0"/>
              <a:t>• Analog loop control</a:t>
            </a:r>
          </a:p>
          <a:p>
            <a:pPr marL="0" indent="0">
              <a:buNone/>
            </a:pPr>
            <a:r>
              <a:rPr lang="en-US" dirty="0"/>
              <a:t>• Ratio and number of analog to digital points</a:t>
            </a:r>
          </a:p>
          <a:p>
            <a:pPr marL="0" indent="0">
              <a:buNone/>
            </a:pPr>
            <a:r>
              <a:rPr lang="en-US" dirty="0"/>
              <a:t>• Speed of control and data acquisition</a:t>
            </a:r>
          </a:p>
          <a:p>
            <a:pPr marL="0" indent="0">
              <a:buNone/>
            </a:pPr>
            <a:r>
              <a:rPr lang="en-US" dirty="0"/>
              <a:t>• Master/operator control stations</a:t>
            </a:r>
          </a:p>
          <a:p>
            <a:pPr marL="0" indent="0">
              <a:buNone/>
            </a:pPr>
            <a:r>
              <a:rPr lang="en-US" dirty="0"/>
              <a:t>• Reliability/availability</a:t>
            </a:r>
          </a:p>
          <a:p>
            <a:pPr marL="0" indent="0">
              <a:buNone/>
            </a:pPr>
            <a:r>
              <a:rPr lang="en-US" dirty="0"/>
              <a:t>• Speed of communications/update time/system scan rates</a:t>
            </a:r>
          </a:p>
          <a:p>
            <a:pPr marL="0" indent="0">
              <a:buNone/>
            </a:pPr>
            <a:r>
              <a:rPr lang="en-US" dirty="0"/>
              <a:t>• System redundancy</a:t>
            </a:r>
          </a:p>
          <a:p>
            <a:pPr marL="0" indent="0">
              <a:buNone/>
            </a:pPr>
            <a:r>
              <a:rPr lang="en-US" dirty="0"/>
              <a:t>• Expansion capability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42" y="2061882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108" y="3107281"/>
            <a:ext cx="7208228" cy="8300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Distributed Control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 type of automated control system that is distributed throughout a machine to provide instructions to different parts of the machine. Instead of having a centrally located device controlling all machines, each section of a machine has its own computer that controls the operation. For instance, there may be one machine with a section that controls dry elements of cake frosting and another section controlling the liquid elements, but each section is individually managed by a DCS. A DCS is commonly used in manufacturing equipment and utilizes input and output protocols to control </a:t>
            </a:r>
            <a:r>
              <a:rPr lang="en-US" dirty="0" smtClean="0"/>
              <a:t>the machine</a:t>
            </a:r>
            <a:r>
              <a:rPr lang="en-US" dirty="0"/>
              <a:t>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Control System (DCS)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9" y="1600649"/>
            <a:ext cx="8305018" cy="49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63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DCS </a:t>
            </a:r>
            <a:r>
              <a:rPr lang="en-US" alt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en-US" altLang="en-US" b="1" dirty="0"/>
              <a:t>Local Control </a:t>
            </a:r>
            <a:r>
              <a:rPr lang="en-US" altLang="en-US" b="1" dirty="0" smtClean="0"/>
              <a:t>Unit</a:t>
            </a:r>
            <a:endParaRPr lang="en-US" altLang="en-US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This </a:t>
            </a:r>
            <a:r>
              <a:rPr lang="en-US" altLang="en-US" dirty="0"/>
              <a:t>unit can handle 8 to 16 individual PID loops. </a:t>
            </a:r>
          </a:p>
          <a:p>
            <a:pPr marL="533400" indent="-533400" algn="just">
              <a:lnSpc>
                <a:spcPct val="80000"/>
              </a:lnSpc>
            </a:pPr>
            <a:r>
              <a:rPr lang="en-US" altLang="en-US" b="1" dirty="0"/>
              <a:t>Data Acquisition </a:t>
            </a:r>
            <a:r>
              <a:rPr lang="en-US" altLang="en-US" b="1" dirty="0" smtClean="0"/>
              <a:t>Unit</a:t>
            </a:r>
            <a:endParaRPr lang="en-US" altLang="en-US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 </a:t>
            </a:r>
            <a:r>
              <a:rPr lang="en-US" altLang="en-US" dirty="0"/>
              <a:t>Digital (discrete) and analog I/O can be handle. </a:t>
            </a:r>
          </a:p>
          <a:p>
            <a:pPr marL="533400" indent="-533400" algn="just">
              <a:lnSpc>
                <a:spcPct val="80000"/>
              </a:lnSpc>
            </a:pPr>
            <a:r>
              <a:rPr lang="en-US" altLang="en-US" b="1" dirty="0"/>
              <a:t>Batch Sequencing </a:t>
            </a:r>
            <a:r>
              <a:rPr lang="en-US" altLang="en-US" b="1" dirty="0" smtClean="0"/>
              <a:t>Unit</a:t>
            </a:r>
            <a:r>
              <a:rPr lang="en-US" altLang="en-US" dirty="0" smtClean="0"/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This </a:t>
            </a:r>
            <a:r>
              <a:rPr lang="en-US" altLang="en-US" dirty="0"/>
              <a:t>unit controls a timing counters, arbitrary function generators, and </a:t>
            </a:r>
            <a:r>
              <a:rPr lang="en-US" altLang="en-US" dirty="0" smtClean="0"/>
              <a:t> 		internal </a:t>
            </a:r>
            <a:r>
              <a:rPr lang="en-US" altLang="en-US" dirty="0" smtClean="0"/>
              <a:t>	logic</a:t>
            </a:r>
            <a:r>
              <a:rPr lang="en-US" altLang="en-US" dirty="0"/>
              <a:t>.</a:t>
            </a:r>
          </a:p>
          <a:p>
            <a:pPr marL="533400" indent="-533400" algn="just">
              <a:lnSpc>
                <a:spcPct val="80000"/>
              </a:lnSpc>
            </a:pPr>
            <a:r>
              <a:rPr lang="en-US" altLang="en-US" b="1" dirty="0"/>
              <a:t>Local </a:t>
            </a:r>
            <a:r>
              <a:rPr lang="en-US" altLang="en-US" b="1" dirty="0" smtClean="0"/>
              <a:t>Display</a:t>
            </a:r>
            <a:endParaRPr lang="en-US" altLang="en-US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 </a:t>
            </a:r>
            <a:r>
              <a:rPr lang="en-US" altLang="en-US" dirty="0"/>
              <a:t>This device provides analog display stations, and video display for readout.</a:t>
            </a:r>
          </a:p>
          <a:p>
            <a:pPr marL="533400" indent="-533400" algn="just">
              <a:lnSpc>
                <a:spcPct val="80000"/>
              </a:lnSpc>
            </a:pPr>
            <a:r>
              <a:rPr lang="en-US" altLang="en-US" b="1" dirty="0"/>
              <a:t>Bulk Memory </a:t>
            </a:r>
            <a:r>
              <a:rPr lang="en-US" altLang="en-US" b="1" dirty="0" smtClean="0"/>
              <a:t>Unit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b="1" dirty="0"/>
              <a:t>	</a:t>
            </a:r>
            <a:r>
              <a:rPr lang="en-US" altLang="en-US" dirty="0" smtClean="0"/>
              <a:t> </a:t>
            </a:r>
            <a:r>
              <a:rPr lang="en-US" altLang="en-US" dirty="0"/>
              <a:t>This unit is used to store and recall process data.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6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DCS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General Purpose Computer</a:t>
            </a:r>
            <a:r>
              <a:rPr lang="en-US" altLang="en-US" i="1" dirty="0"/>
              <a:t> </a:t>
            </a:r>
            <a:r>
              <a:rPr lang="en-US" altLang="en-US" dirty="0" smtClean="0"/>
              <a:t>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 smtClean="0"/>
              <a:t>This </a:t>
            </a:r>
            <a:r>
              <a:rPr lang="en-US" altLang="en-US" dirty="0"/>
              <a:t>unit is programmed by a customer or third party to perform optimization, advance control, expert </a:t>
            </a:r>
            <a:r>
              <a:rPr lang="en-US" altLang="en-US" dirty="0" smtClean="0"/>
              <a:t>system etc.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Central Operator </a:t>
            </a:r>
            <a:r>
              <a:rPr lang="en-US" altLang="en-US" b="1" dirty="0" smtClean="0"/>
              <a:t>Display</a:t>
            </a:r>
            <a:endParaRPr lang="en-US" altLang="en-US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 smtClean="0"/>
              <a:t> </a:t>
            </a:r>
            <a:r>
              <a:rPr lang="en-US" altLang="en-US" dirty="0"/>
              <a:t>This unit typically  contain several consoles for operator communication with the system, and multiple video color graphics display units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Data Highway</a:t>
            </a:r>
            <a:r>
              <a:rPr lang="en-US" altLang="en-US" i="1" dirty="0"/>
              <a:t> </a:t>
            </a: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 smtClean="0"/>
              <a:t>A </a:t>
            </a:r>
            <a:r>
              <a:rPr lang="en-US" altLang="en-US" dirty="0"/>
              <a:t>serial digital data transmission link connecting all other components in the system. It allow for redundant data highway to reduce the risk of data loss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Local area Network</a:t>
            </a:r>
            <a:r>
              <a:rPr lang="en-US" altLang="en-US" i="1" dirty="0"/>
              <a:t> (LAN)</a:t>
            </a:r>
            <a:r>
              <a:rPr lang="en-US" altLang="en-US" dirty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19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Advantages of 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Access a large amount of current information from the data highway.</a:t>
            </a:r>
          </a:p>
          <a:p>
            <a:pPr marL="609600" indent="-609600" algn="just">
              <a:lnSpc>
                <a:spcPct val="90000"/>
              </a:lnSpc>
              <a:buNone/>
            </a:pPr>
            <a:endParaRPr lang="en-US" altLang="en-US" sz="1000" dirty="0"/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Monitoring  trends of past process conditions. 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1000" dirty="0"/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Readily install new on-line measurements together with local computers. 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900" dirty="0"/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Alternate quickly among standard control strategies and readjust controller parameters in software.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900" dirty="0"/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A sight full engineer can use the flexibility of the framework to implement his latest controller design ideas on the host computer</a:t>
            </a:r>
            <a:r>
              <a:rPr lang="en-US" altLang="en-US" dirty="0" smtClean="0"/>
              <a:t>.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Digital DCS systems are more flexible. Control algorithms can be changed and control configuration can be modified without having rewiring the system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Advanced control topology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58525"/>
              </p:ext>
            </p:extLst>
          </p:nvPr>
        </p:nvGraphicFramePr>
        <p:xfrm>
          <a:off x="1683710" y="1439788"/>
          <a:ext cx="5782098" cy="507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3" imgW="6219000" imgH="5664960" progId="Visio.Drawing.6">
                  <p:embed/>
                </p:oleObj>
              </mc:Choice>
              <mc:Fallback>
                <p:oleObj name="VISIO" r:id="rId3" imgW="6219000" imgH="5664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710" y="1439788"/>
                        <a:ext cx="5782098" cy="5075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5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31925"/>
          </a:xfrm>
        </p:spPr>
        <p:txBody>
          <a:bodyPr>
            <a:normAutofit/>
          </a:bodyPr>
          <a:lstStyle/>
          <a:p>
            <a:r>
              <a:rPr lang="en-US" sz="2000" dirty="0"/>
              <a:t>Functional levels of a typical Distributed Control System.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323191"/>
            <a:ext cx="8016971" cy="438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70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Jalil</a:t>
            </a:r>
            <a:r>
              <a:rPr lang="en-US" dirty="0" smtClean="0"/>
              <a:t> Ahmed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Syed </a:t>
            </a:r>
            <a:r>
              <a:rPr lang="en-US" dirty="0" err="1" smtClean="0"/>
              <a:t>Irfan</a:t>
            </a:r>
            <a:r>
              <a:rPr lang="en-US" dirty="0" smtClean="0"/>
              <a:t> </a:t>
            </a:r>
            <a:r>
              <a:rPr lang="en-US" dirty="0" err="1" smtClean="0"/>
              <a:t>Haider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Saeed </a:t>
            </a:r>
            <a:r>
              <a:rPr lang="en-US" dirty="0" err="1" smtClean="0"/>
              <a:t>Qadir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Ahsan 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Zaigham</a:t>
            </a:r>
            <a:r>
              <a:rPr lang="en-US" dirty="0" smtClean="0"/>
              <a:t> Abbas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6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Supervisory Control and Data Acquisition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22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Acronym stands for Supervisory Control and Data Acquisition</a:t>
            </a:r>
          </a:p>
          <a:p>
            <a:pPr algn="just"/>
            <a:r>
              <a:rPr lang="en-US" dirty="0"/>
              <a:t>Not a full control system, but rather focuses on the supervisory level</a:t>
            </a:r>
          </a:p>
          <a:p>
            <a:pPr algn="just"/>
            <a:r>
              <a:rPr lang="en-US" dirty="0"/>
              <a:t>Purely software package that is positioned on top of hardware</a:t>
            </a:r>
          </a:p>
          <a:p>
            <a:pPr algn="just"/>
            <a:r>
              <a:rPr lang="en-US" dirty="0"/>
              <a:t>Combination of telemetry and data acquisition to which it </a:t>
            </a:r>
            <a:r>
              <a:rPr lang="en-US" dirty="0" smtClean="0"/>
              <a:t>is interfaced</a:t>
            </a:r>
            <a:r>
              <a:rPr lang="en-US" dirty="0"/>
              <a:t>, generally via (PLCs) or (DCS)</a:t>
            </a:r>
          </a:p>
          <a:p>
            <a:pPr algn="just"/>
            <a:r>
              <a:rPr lang="en-US" dirty="0"/>
              <a:t>Collecting of the information, transferring it back to the central </a:t>
            </a:r>
            <a:r>
              <a:rPr lang="en-US" dirty="0" smtClean="0"/>
              <a:t>site, carrying </a:t>
            </a:r>
            <a:r>
              <a:rPr lang="en-US" dirty="0"/>
              <a:t>out any necessary analysis and control and then </a:t>
            </a:r>
            <a:r>
              <a:rPr lang="en-US" dirty="0" smtClean="0"/>
              <a:t>displaying that </a:t>
            </a:r>
            <a:r>
              <a:rPr lang="en-US" dirty="0"/>
              <a:t>information on a number of operator screens or displays </a:t>
            </a:r>
            <a:r>
              <a:rPr lang="en-US" dirty="0" smtClean="0"/>
              <a:t>control actions </a:t>
            </a:r>
            <a:r>
              <a:rPr lang="en-US" dirty="0"/>
              <a:t>are then conveyed back to the process.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Introduction…….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28" y="2160588"/>
            <a:ext cx="5258982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4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58" y="2160588"/>
            <a:ext cx="5013522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49" y="2160588"/>
            <a:ext cx="4692940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03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SCADA systems are designed to collect field information, transfer it to a </a:t>
            </a:r>
            <a:r>
              <a:rPr lang="en-US" dirty="0" smtClean="0"/>
              <a:t>central computer </a:t>
            </a:r>
            <a:r>
              <a:rPr lang="en-US" dirty="0"/>
              <a:t>facility, and display the information to the operator graphically </a:t>
            </a:r>
            <a:r>
              <a:rPr lang="en-US" dirty="0" smtClean="0"/>
              <a:t>or textually</a:t>
            </a:r>
            <a:r>
              <a:rPr lang="en-US" dirty="0"/>
              <a:t>, thereby allowing the operator to monitor or control an entire </a:t>
            </a:r>
            <a:r>
              <a:rPr lang="en-US" dirty="0" smtClean="0"/>
              <a:t>system a </a:t>
            </a:r>
            <a:r>
              <a:rPr lang="en-US" dirty="0"/>
              <a:t>central location in real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(Jalil Ahmed) www.swedishcr.weebly.com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AE4B-EFF0-4084-BB67-EA96E390D1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897</Words>
  <Application>Microsoft Office PowerPoint</Application>
  <PresentationFormat>Widescreen</PresentationFormat>
  <Paragraphs>189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Wingdings 3</vt:lpstr>
      <vt:lpstr>Facet</vt:lpstr>
      <vt:lpstr>VISIO</vt:lpstr>
      <vt:lpstr>PowerPoint Presentation</vt:lpstr>
      <vt:lpstr>Topics of presentation</vt:lpstr>
      <vt:lpstr>Prepared By</vt:lpstr>
      <vt:lpstr>Scada</vt:lpstr>
      <vt:lpstr>Introduction</vt:lpstr>
      <vt:lpstr>Introduction…….</vt:lpstr>
      <vt:lpstr>Introduction…….</vt:lpstr>
      <vt:lpstr>Introduction…..</vt:lpstr>
      <vt:lpstr>Introduction…….</vt:lpstr>
      <vt:lpstr>Intro…..</vt:lpstr>
      <vt:lpstr>Applications of scada</vt:lpstr>
      <vt:lpstr>SCADA architecture </vt:lpstr>
      <vt:lpstr>Monolithic SCADA Systems:</vt:lpstr>
      <vt:lpstr>Distributed SCADA Systems:</vt:lpstr>
      <vt:lpstr>Networked SCADA Systems:</vt:lpstr>
      <vt:lpstr>Components of SCADA System</vt:lpstr>
      <vt:lpstr>Components of SCADA System</vt:lpstr>
      <vt:lpstr>Key features of SCADA software</vt:lpstr>
      <vt:lpstr>Key features of SCADA software……</vt:lpstr>
      <vt:lpstr>SCADA Works</vt:lpstr>
      <vt:lpstr>Considerations and benefits of SCADA system</vt:lpstr>
      <vt:lpstr>DCS</vt:lpstr>
      <vt:lpstr>DCS Introduction</vt:lpstr>
      <vt:lpstr>Distributed Control System (DCS)</vt:lpstr>
      <vt:lpstr>DCS Elements</vt:lpstr>
      <vt:lpstr>DCS Elements</vt:lpstr>
      <vt:lpstr>Advantages of DCS</vt:lpstr>
      <vt:lpstr>Advanced control topology</vt:lpstr>
      <vt:lpstr>Functional levels of a typical Distributed Control System.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Scada</dc:title>
  <dc:creator>jamil ahmed</dc:creator>
  <cp:lastModifiedBy>jamil ahmed</cp:lastModifiedBy>
  <cp:revision>32</cp:revision>
  <dcterms:created xsi:type="dcterms:W3CDTF">2014-05-29T01:26:58Z</dcterms:created>
  <dcterms:modified xsi:type="dcterms:W3CDTF">2014-06-01T05:58:43Z</dcterms:modified>
</cp:coreProperties>
</file>