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91" r:id="rId24"/>
    <p:sldId id="293" r:id="rId25"/>
    <p:sldId id="280" r:id="rId26"/>
    <p:sldId id="282" r:id="rId27"/>
    <p:sldId id="283" r:id="rId28"/>
    <p:sldId id="285" r:id="rId29"/>
    <p:sldId id="287" r:id="rId30"/>
    <p:sldId id="288" r:id="rId31"/>
    <p:sldId id="284" r:id="rId32"/>
    <p:sldId id="289" r:id="rId33"/>
    <p:sldId id="290" r:id="rId34"/>
    <p:sldId id="286" r:id="rId35"/>
    <p:sldId id="292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75" autoAdjust="0"/>
  </p:normalViewPr>
  <p:slideViewPr>
    <p:cSldViewPr>
      <p:cViewPr varScale="1">
        <p:scale>
          <a:sx n="68" d="100"/>
          <a:sy n="68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CC36-86AB-4EF9-ACE7-9E68F297D57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FE0D-E127-4BED-B662-296C39667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61A6-D435-4081-BAF4-9AF9FA7F41CA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65A2F-5B39-4320-9170-073A13FE3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9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65A2F-5B39-4320-9170-073A13FE335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4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0D06D-4FCC-4340-9822-0FB69260C88C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F4C6A-487D-4919-94EC-35BA125148BC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2E0DF-961B-472B-98D7-448E5D8AF69B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4705C-3F35-47AA-B858-EF8BCA46A02D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4F02F-9944-4A13-B168-A2F6914FF3D7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D6FA1-6241-4CEF-9AEF-F1C9B064753F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F6632-3E8E-4109-AB07-638334CE2A0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32CBA-0FC8-4ED0-98CA-0571DDE0EB0B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CAEDB-6808-4DF2-B332-38B0F24D1AA3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9DB5B6-D473-4AC1-B647-FFA7B862CD5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3E33EF-C276-460B-A1EB-31D50C42C543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FB249F-3465-48DF-BB59-772661A47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coupling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and secondary coils are not connected with wires.</a:t>
            </a:r>
          </a:p>
          <a:p>
            <a:r>
              <a:rPr lang="en-US" dirty="0" smtClean="0"/>
              <a:t>Energy transfer is due to Mutual Induction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23-Aug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81400"/>
            <a:ext cx="43434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coupling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Transformer is also an example</a:t>
            </a:r>
          </a:p>
          <a:p>
            <a:r>
              <a:rPr lang="en-US" dirty="0" smtClean="0"/>
              <a:t>Energy transfer devices are usually air-cored</a:t>
            </a:r>
          </a:p>
          <a:p>
            <a:r>
              <a:rPr lang="en-US" dirty="0" smtClean="0"/>
              <a:t>Wireless Charging Pad(WCP),electric brushes are some examples</a:t>
            </a:r>
          </a:p>
          <a:p>
            <a:r>
              <a:rPr lang="en-US" dirty="0" smtClean="0"/>
              <a:t>On a WCP, the devices are to be kept, battery will be automatically charged.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wireless-pow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191000"/>
            <a:ext cx="2819400" cy="2199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coupling(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brush also charges using inductive coupling</a:t>
            </a:r>
          </a:p>
          <a:p>
            <a:r>
              <a:rPr lang="en-US" dirty="0" smtClean="0"/>
              <a:t>The charging pad (primary coil) and the device(secondary coil) have to be kept very near to each other</a:t>
            </a:r>
          </a:p>
          <a:p>
            <a:r>
              <a:rPr lang="en-US" dirty="0" smtClean="0"/>
              <a:t>It is preferred because it is comfortable.</a:t>
            </a:r>
          </a:p>
          <a:p>
            <a:r>
              <a:rPr lang="en-US" dirty="0" smtClean="0"/>
              <a:t>Less use of wires</a:t>
            </a:r>
          </a:p>
          <a:p>
            <a:r>
              <a:rPr lang="en-US" dirty="0" smtClean="0"/>
              <a:t>Shock proof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Resonance Inductive Coupling(RIC)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Combination of inductive coupling and resonance</a:t>
            </a:r>
          </a:p>
          <a:p>
            <a:r>
              <a:rPr lang="en-US" dirty="0" smtClean="0"/>
              <a:t>Resonance makes two objects interact very strongly</a:t>
            </a:r>
          </a:p>
          <a:p>
            <a:r>
              <a:rPr lang="en-US" dirty="0" smtClean="0"/>
              <a:t>Inductance induces current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23-Au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88658"/>
            <a:ext cx="3810000" cy="2580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resonance in 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43400"/>
          </a:xfrm>
        </p:spPr>
        <p:txBody>
          <a:bodyPr/>
          <a:lstStyle/>
          <a:p>
            <a:r>
              <a:rPr lang="en-US" dirty="0" smtClean="0"/>
              <a:t>Coil provides the inductance</a:t>
            </a:r>
          </a:p>
          <a:p>
            <a:r>
              <a:rPr lang="en-US" dirty="0" smtClean="0"/>
              <a:t>Capacitor is connected parallel to the coil</a:t>
            </a:r>
          </a:p>
          <a:p>
            <a:r>
              <a:rPr lang="en-US" dirty="0" smtClean="0"/>
              <a:t>Energy will be shifting back and forth between magnetic field surrounding the coil and electric field around the capacitor</a:t>
            </a:r>
          </a:p>
          <a:p>
            <a:r>
              <a:rPr lang="en-US" dirty="0" smtClean="0"/>
              <a:t>Radiation loss will be negligible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RIC</a:t>
            </a:r>
            <a:endParaRPr lang="en-US" dirty="0"/>
          </a:p>
        </p:txBody>
      </p:sp>
      <p:pic>
        <p:nvPicPr>
          <p:cNvPr id="7" name="Content Placeholder 6" descr="22-Aug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7499350" cy="39967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7" name="Content Placeholder 6" descr="FTQVPSWFU6M0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4343400"/>
          </a:xfrm>
        </p:spPr>
        <p:txBody>
          <a:bodyPr/>
          <a:lstStyle/>
          <a:p>
            <a:r>
              <a:rPr lang="en-US" dirty="0" smtClean="0"/>
              <a:t>Based on RIC</a:t>
            </a:r>
          </a:p>
          <a:p>
            <a:r>
              <a:rPr lang="en-US" dirty="0" smtClean="0"/>
              <a:t>Led by MIT’s Marin Soljačić</a:t>
            </a:r>
          </a:p>
          <a:p>
            <a:r>
              <a:rPr lang="en-US" dirty="0" smtClean="0"/>
              <a:t>Energy transfer wirelessly for a distance just more than 2m. </a:t>
            </a:r>
          </a:p>
          <a:p>
            <a:r>
              <a:rPr lang="en-US" dirty="0" smtClean="0"/>
              <a:t>Coils were in helical shape</a:t>
            </a:r>
          </a:p>
          <a:p>
            <a:r>
              <a:rPr lang="en-US" dirty="0" smtClean="0"/>
              <a:t>No capacitor was used</a:t>
            </a:r>
          </a:p>
          <a:p>
            <a:r>
              <a:rPr lang="en-US" dirty="0" smtClean="0"/>
              <a:t>Efficiency achieved was around 40%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WiTricity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7" name="Content Placeholder 6" descr="wireless-p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0158" y="1447800"/>
            <a:ext cx="3589234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WiTricity… Some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193792" cy="4800600"/>
          </a:xfrm>
        </p:spPr>
        <p:txBody>
          <a:bodyPr/>
          <a:lstStyle/>
          <a:p>
            <a:r>
              <a:rPr lang="en-US" dirty="0" smtClean="0"/>
              <a:t>Used frequencies are 1MHz and 10MHz</a:t>
            </a:r>
          </a:p>
          <a:p>
            <a:r>
              <a:rPr lang="en-US" dirty="0" smtClean="0"/>
              <a:t>At 1Mhz, field strengths were safe for human</a:t>
            </a:r>
          </a:p>
          <a:p>
            <a:r>
              <a:rPr lang="en-US" dirty="0" smtClean="0"/>
              <a:t>At 10MHz, Field strengths were more than ICNIRP standards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1570093.jpg"/>
          <p:cNvPicPr>
            <a:picLocks noChangeAspect="1"/>
          </p:cNvPicPr>
          <p:nvPr/>
        </p:nvPicPr>
        <p:blipFill>
          <a:blip r:embed="rId2" cstate="print"/>
          <a:srcRect r="-222" b="50000"/>
          <a:stretch>
            <a:fillRect/>
          </a:stretch>
        </p:blipFill>
        <p:spPr>
          <a:xfrm>
            <a:off x="6705599" y="1327518"/>
            <a:ext cx="1246909" cy="5100991"/>
          </a:xfrm>
          <a:prstGeom prst="rect">
            <a:avLst/>
          </a:prstGeom>
        </p:spPr>
      </p:pic>
      <p:pic>
        <p:nvPicPr>
          <p:cNvPr id="8" name="Picture 7" descr="1570093.jpg"/>
          <p:cNvPicPr>
            <a:picLocks noChangeAspect="1"/>
          </p:cNvPicPr>
          <p:nvPr/>
        </p:nvPicPr>
        <p:blipFill>
          <a:blip r:embed="rId2" cstate="print"/>
          <a:srcRect t="50000" r="-222"/>
          <a:stretch>
            <a:fillRect/>
          </a:stretch>
        </p:blipFill>
        <p:spPr>
          <a:xfrm>
            <a:off x="7543800" y="1066800"/>
            <a:ext cx="1143000" cy="5507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wireless power transmission(WPT)?</a:t>
            </a:r>
          </a:p>
          <a:p>
            <a:r>
              <a:rPr lang="en-US" sz="2800" dirty="0" smtClean="0"/>
              <a:t>Why is WPT?</a:t>
            </a:r>
          </a:p>
          <a:p>
            <a:r>
              <a:rPr lang="en-US" sz="2800" dirty="0" smtClean="0"/>
              <a:t>History of WPT</a:t>
            </a:r>
          </a:p>
          <a:p>
            <a:r>
              <a:rPr lang="en-US" sz="2800" dirty="0" smtClean="0"/>
              <a:t>Types of WPT</a:t>
            </a:r>
          </a:p>
          <a:p>
            <a:pPr lvl="1"/>
            <a:r>
              <a:rPr lang="en-US" sz="2400" dirty="0" smtClean="0"/>
              <a:t>Techniques to transfer energy wirelessly</a:t>
            </a:r>
          </a:p>
          <a:p>
            <a:r>
              <a:rPr lang="en-US" sz="2800" dirty="0" smtClean="0"/>
              <a:t>Advantages and disadvantages</a:t>
            </a:r>
          </a:p>
          <a:p>
            <a:r>
              <a:rPr lang="en-US" sz="2800" dirty="0" smtClean="0"/>
              <a:t>Applications</a:t>
            </a:r>
          </a:p>
          <a:p>
            <a:r>
              <a:rPr lang="en-US" sz="2800" dirty="0" smtClean="0"/>
              <a:t>Conclusion</a:t>
            </a:r>
          </a:p>
          <a:p>
            <a:r>
              <a:rPr lang="en-US" sz="2800" dirty="0" smtClean="0"/>
              <a:t>References 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54DE-9B84-4BCA-B3BD-85272ACE5686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WiTricity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57600"/>
          </a:xfrm>
        </p:spPr>
        <p:txBody>
          <a:bodyPr/>
          <a:lstStyle/>
          <a:p>
            <a:r>
              <a:rPr lang="en-US" dirty="0" smtClean="0"/>
              <a:t>No more helical coils</a:t>
            </a:r>
          </a:p>
          <a:p>
            <a:r>
              <a:rPr lang="en-US" dirty="0" smtClean="0"/>
              <a:t>Companies like Intel are also working on devices that make use of RIC</a:t>
            </a:r>
          </a:p>
          <a:p>
            <a:r>
              <a:rPr lang="en-US" dirty="0" smtClean="0"/>
              <a:t>Researches for decreasing the field strength</a:t>
            </a:r>
          </a:p>
          <a:p>
            <a:r>
              <a:rPr lang="en-US" dirty="0" smtClean="0"/>
              <a:t>Researches to increase the range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 vs. inductive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 is highly efficient</a:t>
            </a:r>
          </a:p>
          <a:p>
            <a:r>
              <a:rPr lang="en-US" dirty="0" smtClean="0"/>
              <a:t>RIC has much greater range than inductive coupling</a:t>
            </a:r>
          </a:p>
          <a:p>
            <a:r>
              <a:rPr lang="en-US" dirty="0" smtClean="0"/>
              <a:t>RIC is directional when compared to inductive coupling</a:t>
            </a:r>
          </a:p>
          <a:p>
            <a:r>
              <a:rPr lang="en-US" dirty="0" smtClean="0"/>
              <a:t>RIC can be one-to-many. But usually inductive coupling is one-to-one</a:t>
            </a:r>
          </a:p>
          <a:p>
            <a:r>
              <a:rPr lang="en-US" dirty="0" smtClean="0"/>
              <a:t>Devices using RIC technique are highly portable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6039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Toughest technique under near-field energy transfer techniques</a:t>
            </a:r>
          </a:p>
          <a:p>
            <a:r>
              <a:rPr lang="en-US" dirty="0" smtClean="0"/>
              <a:t>Air ionizes only when there is a high field</a:t>
            </a:r>
          </a:p>
          <a:p>
            <a:r>
              <a:rPr lang="en-US" dirty="0" smtClean="0"/>
              <a:t>Needed field is 2.11MV/m</a:t>
            </a:r>
          </a:p>
          <a:p>
            <a:r>
              <a:rPr lang="en-US" dirty="0" smtClean="0"/>
              <a:t>Natural example: Lightening</a:t>
            </a:r>
          </a:p>
          <a:p>
            <a:r>
              <a:rPr lang="en-US" dirty="0" smtClean="0"/>
              <a:t>Not feasible for practical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pla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514600"/>
            <a:ext cx="2971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near-field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89839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wires</a:t>
            </a:r>
          </a:p>
          <a:p>
            <a:r>
              <a:rPr lang="en-US" dirty="0" smtClean="0"/>
              <a:t>No e-waste</a:t>
            </a:r>
          </a:p>
          <a:p>
            <a:r>
              <a:rPr lang="en-US" dirty="0" smtClean="0"/>
              <a:t>Need for battery is eliminated</a:t>
            </a:r>
          </a:p>
          <a:p>
            <a:r>
              <a:rPr lang="en-US" dirty="0" smtClean="0"/>
              <a:t>Efficient energy transfer using RIC</a:t>
            </a:r>
          </a:p>
          <a:p>
            <a:r>
              <a:rPr lang="en-US" dirty="0" smtClean="0"/>
              <a:t>Harmless, if field strengths under safety levels</a:t>
            </a:r>
          </a:p>
          <a:p>
            <a:r>
              <a:rPr lang="en-US" dirty="0" smtClean="0"/>
              <a:t>Maintenance cost is 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wireless-power-7.jpg"/>
          <p:cNvPicPr>
            <a:picLocks noChangeAspect="1"/>
          </p:cNvPicPr>
          <p:nvPr/>
        </p:nvPicPr>
        <p:blipFill>
          <a:blip r:embed="rId2" cstate="print"/>
          <a:srcRect r="332" b="3412"/>
          <a:stretch>
            <a:fillRect/>
          </a:stretch>
        </p:blipFill>
        <p:spPr>
          <a:xfrm>
            <a:off x="5257800" y="1828800"/>
            <a:ext cx="3657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constraint</a:t>
            </a:r>
          </a:p>
          <a:p>
            <a:r>
              <a:rPr lang="en-US" dirty="0" smtClean="0"/>
              <a:t>Field strengths have to be under safety levels</a:t>
            </a:r>
          </a:p>
          <a:p>
            <a:r>
              <a:rPr lang="en-US" dirty="0" smtClean="0"/>
              <a:t>Initial cost is high</a:t>
            </a:r>
          </a:p>
          <a:p>
            <a:r>
              <a:rPr lang="en-US" dirty="0" smtClean="0"/>
              <a:t>In RIC, tuning is difficult</a:t>
            </a:r>
          </a:p>
          <a:p>
            <a:r>
              <a:rPr lang="en-US" dirty="0" smtClean="0"/>
              <a:t>High frequency signals must be the supply</a:t>
            </a:r>
          </a:p>
          <a:p>
            <a:r>
              <a:rPr lang="en-US" dirty="0" smtClean="0"/>
              <a:t>Air ionization technique is not feasible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Radiative</a:t>
            </a:r>
          </a:p>
          <a:p>
            <a:r>
              <a:rPr lang="en-US" sz="4000" dirty="0" smtClean="0"/>
              <a:t>Needs line-of-sight</a:t>
            </a:r>
          </a:p>
          <a:p>
            <a:r>
              <a:rPr lang="en-US" sz="4000" dirty="0" smtClean="0"/>
              <a:t>LASER or microwave</a:t>
            </a:r>
          </a:p>
          <a:p>
            <a:r>
              <a:rPr lang="en-US" sz="4000" dirty="0" smtClean="0"/>
              <a:t>Aims at high power transfer</a:t>
            </a:r>
          </a:p>
          <a:p>
            <a:r>
              <a:rPr lang="en-US" sz="4000" dirty="0" smtClean="0"/>
              <a:t>Tesla’s tower was built for this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Power Transfer(MPT)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19600"/>
          </a:xfrm>
        </p:spPr>
        <p:txBody>
          <a:bodyPr/>
          <a:lstStyle/>
          <a:p>
            <a:r>
              <a:rPr lang="en-US" dirty="0" smtClean="0"/>
              <a:t>Transfers high power from one place to another.  Two places being in line of sight usually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Electrical energy to microwave energy</a:t>
            </a:r>
          </a:p>
          <a:p>
            <a:pPr lvl="1"/>
            <a:r>
              <a:rPr lang="en-US" dirty="0" smtClean="0"/>
              <a:t>Capturing microwaves using rectenna</a:t>
            </a:r>
          </a:p>
          <a:p>
            <a:pPr lvl="1"/>
            <a:r>
              <a:rPr lang="en-US" dirty="0" smtClean="0"/>
              <a:t>Microwave energy to electrical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T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can not be directly converted to microwave energy</a:t>
            </a:r>
          </a:p>
          <a:p>
            <a:r>
              <a:rPr lang="en-US" dirty="0" smtClean="0"/>
              <a:t>AC is converted to DC first</a:t>
            </a:r>
          </a:p>
          <a:p>
            <a:r>
              <a:rPr lang="en-US" dirty="0" smtClean="0"/>
              <a:t>DC is converted to microwaves using magnetron</a:t>
            </a:r>
          </a:p>
          <a:p>
            <a:r>
              <a:rPr lang="en-US" dirty="0" smtClean="0"/>
              <a:t>Transmitted waves are received at rectenna which rectifies, gives DC as the output</a:t>
            </a:r>
          </a:p>
          <a:p>
            <a:r>
              <a:rPr lang="en-US" dirty="0" smtClean="0"/>
              <a:t>DC is converted back to 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62400"/>
          </a:xfrm>
        </p:spPr>
        <p:txBody>
          <a:bodyPr/>
          <a:lstStyle/>
          <a:p>
            <a:r>
              <a:rPr lang="en-US" dirty="0" smtClean="0"/>
              <a:t>LASER is highly directional, coherent</a:t>
            </a:r>
          </a:p>
          <a:p>
            <a:r>
              <a:rPr lang="en-US" dirty="0" smtClean="0"/>
              <a:t>Not dispersed for very long</a:t>
            </a:r>
          </a:p>
          <a:p>
            <a:r>
              <a:rPr lang="en-US" dirty="0" smtClean="0"/>
              <a:t>But, gets attenuated when it propagates through atmosphere</a:t>
            </a:r>
          </a:p>
          <a:p>
            <a:r>
              <a:rPr lang="en-US" dirty="0" smtClean="0"/>
              <a:t>Simple receiver</a:t>
            </a:r>
          </a:p>
          <a:p>
            <a:pPr lvl="1"/>
            <a:r>
              <a:rPr lang="en-US" dirty="0" smtClean="0"/>
              <a:t>Photovoltaic cell</a:t>
            </a:r>
          </a:p>
          <a:p>
            <a:r>
              <a:rPr lang="en-US" dirty="0" smtClean="0"/>
              <a:t>Cost-efficient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Satellites (SPS)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498080" cy="3962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To provide energy to earth’s increasing energy need</a:t>
            </a:r>
          </a:p>
          <a:p>
            <a:r>
              <a:rPr lang="en-US" sz="3400" dirty="0" smtClean="0"/>
              <a:t>To efficiently make use of renewable energy i.e., solar energy</a:t>
            </a:r>
          </a:p>
          <a:p>
            <a:r>
              <a:rPr lang="en-US" sz="3400" dirty="0" smtClean="0"/>
              <a:t>SPS are placed in geostationary orbits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transmission of energy from one place to another without using wires</a:t>
            </a:r>
          </a:p>
          <a:p>
            <a:r>
              <a:rPr lang="en-US" dirty="0" smtClean="0"/>
              <a:t>Conventional energy transfer is using wires</a:t>
            </a:r>
          </a:p>
          <a:p>
            <a:r>
              <a:rPr lang="en-US" dirty="0" smtClean="0"/>
              <a:t>But, the wireless transmission is made possible by using various technologies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6914-BD4C-4186-B49D-EF6116A9FF04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energy is captured using photocells</a:t>
            </a:r>
          </a:p>
          <a:p>
            <a:r>
              <a:rPr lang="en-US" dirty="0" smtClean="0"/>
              <a:t>Each SPS may have 400 million photocells</a:t>
            </a:r>
          </a:p>
          <a:p>
            <a:r>
              <a:rPr lang="en-US" dirty="0" smtClean="0"/>
              <a:t>Transmitted to earth in the form of microwaves/LASER</a:t>
            </a:r>
          </a:p>
          <a:p>
            <a:r>
              <a:rPr lang="en-US" dirty="0" smtClean="0"/>
              <a:t>Using rectenna/photovoltaic cell, the energy is converted to electrical energy</a:t>
            </a:r>
          </a:p>
          <a:p>
            <a:r>
              <a:rPr lang="en-US" dirty="0" smtClean="0"/>
              <a:t>Efficiency exceeds 95% if microwave is used.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for rectifying antenna</a:t>
            </a:r>
          </a:p>
          <a:p>
            <a:r>
              <a:rPr lang="en-US" dirty="0" smtClean="0"/>
              <a:t>Consists of mesh of dipoles and diodes</a:t>
            </a:r>
          </a:p>
          <a:p>
            <a:r>
              <a:rPr lang="en-US" dirty="0" smtClean="0"/>
              <a:t>Converts microwave to its DC equivalent</a:t>
            </a:r>
          </a:p>
          <a:p>
            <a:r>
              <a:rPr lang="en-US" dirty="0" smtClean="0"/>
              <a:t>Usually multi-element phased array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6-180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400"/>
            <a:ext cx="3810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Rectenna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Rectenna in US receives 5000MW of power from SPS</a:t>
            </a:r>
          </a:p>
          <a:p>
            <a:r>
              <a:rPr lang="en-US" dirty="0" smtClean="0"/>
              <a:t>It is about one and a half mile long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rect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375285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Alaska’21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Grand Bassin</a:t>
            </a:r>
          </a:p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vs. 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LASER is used, the antenna sizes can be much smaller</a:t>
            </a:r>
          </a:p>
          <a:p>
            <a:r>
              <a:rPr lang="en-US" dirty="0" smtClean="0"/>
              <a:t>Microwaves can face interference (two frequencies can be used for WPT are 2.45GHz and 5.4GHz)</a:t>
            </a:r>
          </a:p>
          <a:p>
            <a:r>
              <a:rPr lang="en-US" dirty="0" smtClean="0"/>
              <a:t>LASER has high attenuation loss and also it gets diffracted by atmospheric particles easily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Advantages of far-field energy transfer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</a:t>
            </a:r>
          </a:p>
          <a:p>
            <a:r>
              <a:rPr lang="en-US" dirty="0" smtClean="0"/>
              <a:t>Easy</a:t>
            </a:r>
          </a:p>
          <a:p>
            <a:r>
              <a:rPr lang="en-US" dirty="0" smtClean="0"/>
              <a:t>Need for grids,  substations etc are eliminated</a:t>
            </a:r>
          </a:p>
          <a:p>
            <a:r>
              <a:rPr lang="en-US" dirty="0" smtClean="0"/>
              <a:t>Low maintenance cost</a:t>
            </a:r>
          </a:p>
          <a:p>
            <a:r>
              <a:rPr lang="en-US" dirty="0" smtClean="0"/>
              <a:t>More effective when the transmitting and receiving points are along a line-of-sight</a:t>
            </a:r>
          </a:p>
          <a:p>
            <a:r>
              <a:rPr lang="en-US" dirty="0" smtClean="0"/>
              <a:t>Can reach the places which are remote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Disadvantages of far-field energy </a:t>
            </a:r>
            <a:r>
              <a:rPr lang="en-US" sz="3200" dirty="0" err="1" smtClean="0"/>
              <a:t>trasnfer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Radiative</a:t>
            </a:r>
          </a:p>
          <a:p>
            <a:r>
              <a:rPr lang="en-US" dirty="0" smtClean="0"/>
              <a:t>Needs line-of-sight</a:t>
            </a:r>
          </a:p>
          <a:p>
            <a:r>
              <a:rPr lang="en-US" dirty="0" smtClean="0"/>
              <a:t>Initial cost is high</a:t>
            </a:r>
          </a:p>
          <a:p>
            <a:r>
              <a:rPr lang="en-US" dirty="0" smtClean="0"/>
              <a:t>When LASERs are used, </a:t>
            </a:r>
          </a:p>
          <a:p>
            <a:pPr lvl="1"/>
            <a:r>
              <a:rPr lang="en-US" dirty="0" smtClean="0"/>
              <a:t>conversion is inefficient</a:t>
            </a:r>
          </a:p>
          <a:p>
            <a:pPr lvl="1"/>
            <a:r>
              <a:rPr lang="en-US" dirty="0" smtClean="0"/>
              <a:t>Absorption loss is high</a:t>
            </a:r>
          </a:p>
          <a:p>
            <a:r>
              <a:rPr lang="en-US" dirty="0" smtClean="0"/>
              <a:t>When microwaves are used, </a:t>
            </a:r>
          </a:p>
          <a:p>
            <a:pPr lvl="1"/>
            <a:r>
              <a:rPr lang="en-US" dirty="0" smtClean="0"/>
              <a:t>interference may arise</a:t>
            </a:r>
          </a:p>
          <a:p>
            <a:pPr lvl="1"/>
            <a:r>
              <a:rPr lang="en-US" dirty="0" smtClean="0"/>
              <a:t>FRIED BIRD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Near-field energy transfer</a:t>
            </a:r>
          </a:p>
          <a:p>
            <a:pPr lvl="1"/>
            <a:r>
              <a:rPr lang="en-US" sz="2400" dirty="0" smtClean="0"/>
              <a:t>Electric automobile charging</a:t>
            </a:r>
          </a:p>
          <a:p>
            <a:pPr lvl="2"/>
            <a:r>
              <a:rPr lang="en-US" sz="2000" dirty="0" smtClean="0"/>
              <a:t>Static and moving</a:t>
            </a:r>
          </a:p>
          <a:p>
            <a:pPr lvl="1"/>
            <a:r>
              <a:rPr lang="en-US" sz="2400" dirty="0" smtClean="0"/>
              <a:t>Consumer electronics</a:t>
            </a:r>
          </a:p>
          <a:p>
            <a:pPr lvl="1"/>
            <a:r>
              <a:rPr lang="en-US" sz="2400" dirty="0" smtClean="0"/>
              <a:t>Industrial purposes</a:t>
            </a:r>
          </a:p>
          <a:p>
            <a:pPr lvl="2"/>
            <a:r>
              <a:rPr lang="en-US" sz="2000" dirty="0" smtClean="0"/>
              <a:t>Harsh environment</a:t>
            </a:r>
            <a:endParaRPr lang="en-US" sz="2800" dirty="0" smtClean="0"/>
          </a:p>
          <a:p>
            <a:r>
              <a:rPr lang="en-US" sz="2800" dirty="0" smtClean="0"/>
              <a:t>Far-field energy transfer</a:t>
            </a:r>
          </a:p>
          <a:p>
            <a:pPr lvl="1"/>
            <a:r>
              <a:rPr lang="en-US" sz="2400" dirty="0" smtClean="0"/>
              <a:t>Solar Power Satellites</a:t>
            </a:r>
          </a:p>
          <a:p>
            <a:pPr lvl="1"/>
            <a:r>
              <a:rPr lang="en-US" sz="2400" dirty="0" smtClean="0"/>
              <a:t>Energy to remote areas</a:t>
            </a:r>
          </a:p>
          <a:p>
            <a:pPr lvl="1"/>
            <a:r>
              <a:rPr lang="en-US" sz="2400" dirty="0" smtClean="0"/>
              <a:t>Can broadcast energy globally (in future)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Transmission without wires- a reality</a:t>
            </a:r>
          </a:p>
          <a:p>
            <a:r>
              <a:rPr lang="en-US" sz="2800" dirty="0" smtClean="0"/>
              <a:t>Efficient</a:t>
            </a:r>
          </a:p>
          <a:p>
            <a:r>
              <a:rPr lang="en-US" sz="2800" dirty="0" smtClean="0"/>
              <a:t>Low maintenance cost. But, high initial cost</a:t>
            </a:r>
          </a:p>
          <a:p>
            <a:r>
              <a:rPr lang="en-US" sz="2800" dirty="0" smtClean="0"/>
              <a:t>Better than conventional wired transfer</a:t>
            </a:r>
          </a:p>
          <a:p>
            <a:r>
              <a:rPr lang="en-US" sz="2800" dirty="0" smtClean="0"/>
              <a:t>Energy crisis can be decreased</a:t>
            </a:r>
          </a:p>
          <a:p>
            <a:r>
              <a:rPr lang="en-US" sz="2800" dirty="0" smtClean="0"/>
              <a:t>Low loss </a:t>
            </a:r>
          </a:p>
          <a:p>
            <a:r>
              <a:rPr lang="en-US" sz="2800" dirty="0" smtClean="0"/>
              <a:t>In near future, world will be completely wireless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Power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wires?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per studies, most electrical energy transfer is through wires. </a:t>
            </a:r>
          </a:p>
          <a:p>
            <a:r>
              <a:rPr lang="en-US" dirty="0" smtClean="0"/>
              <a:t>Most of the energy loss is during transmission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 an average, more than 30%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India, it exceeds 40%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CB76-8C01-4188-B34B-D108677D25BE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Why WPT?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49808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Reliable</a:t>
            </a:r>
          </a:p>
          <a:p>
            <a:r>
              <a:rPr lang="en-US" sz="4000" dirty="0" smtClean="0"/>
              <a:t>Efficient</a:t>
            </a:r>
          </a:p>
          <a:p>
            <a:r>
              <a:rPr lang="en-US" sz="4000" dirty="0" smtClean="0"/>
              <a:t>Fast</a:t>
            </a:r>
          </a:p>
          <a:p>
            <a:r>
              <a:rPr lang="en-US" sz="4000" dirty="0" smtClean="0"/>
              <a:t>Low maintenance cost</a:t>
            </a:r>
          </a:p>
          <a:p>
            <a:r>
              <a:rPr lang="en-US" sz="4000" dirty="0" smtClean="0"/>
              <a:t>Can be used for short-range or long-range.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FC7-15CC-47E9-A0F2-F4193210BA0B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498080" cy="4267200"/>
          </a:xfrm>
        </p:spPr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Nikola Tesla in late 1890s</a:t>
            </a:r>
          </a:p>
          <a:p>
            <a:r>
              <a:rPr lang="en-US" sz="3000" dirty="0" smtClean="0"/>
              <a:t>Pioneer of induction techniques</a:t>
            </a:r>
          </a:p>
          <a:p>
            <a:r>
              <a:rPr lang="en-US" sz="3000" dirty="0" smtClean="0"/>
              <a:t>His vision for “World Wireless System”</a:t>
            </a:r>
          </a:p>
          <a:p>
            <a:r>
              <a:rPr lang="en-US" sz="3000" dirty="0" smtClean="0"/>
              <a:t>The 187 feet tall tower to broadcast energy</a:t>
            </a:r>
          </a:p>
          <a:p>
            <a:r>
              <a:rPr lang="en-US" sz="3000" dirty="0" smtClean="0"/>
              <a:t>All people can have access to free energy</a:t>
            </a:r>
          </a:p>
          <a:p>
            <a:r>
              <a:rPr lang="en-US" sz="3000" dirty="0" smtClean="0"/>
              <a:t>Due to shortage of funds, tower did not operate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C645-A771-4A70-ACE4-62830C00E7EE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esp_te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414" y="4267200"/>
            <a:ext cx="137058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Tesla was able to transfer energy from one coil to another coil</a:t>
            </a:r>
          </a:p>
          <a:p>
            <a:r>
              <a:rPr lang="en-US" dirty="0" smtClean="0"/>
              <a:t>He managed to light 200 lamps from a distance of 40km</a:t>
            </a:r>
          </a:p>
          <a:p>
            <a:r>
              <a:rPr lang="en-US" dirty="0" smtClean="0"/>
              <a:t>The idea of Tesla is taken in to research after 100 years by a team led by Marin Soljačić from MIT.  The project is named as ‘WiTricity’.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3-Aug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0"/>
            <a:ext cx="4876800" cy="2590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transfer of energy</a:t>
            </a:r>
          </a:p>
          <a:p>
            <a:pPr lvl="1"/>
            <a:r>
              <a:rPr lang="en-US" dirty="0" smtClean="0"/>
              <a:t>Magnetic coupling</a:t>
            </a:r>
          </a:p>
          <a:p>
            <a:pPr lvl="1"/>
            <a:r>
              <a:rPr lang="en-US" dirty="0" smtClean="0"/>
              <a:t>Inductive coupling</a:t>
            </a:r>
          </a:p>
          <a:p>
            <a:r>
              <a:rPr lang="en-US" dirty="0" smtClean="0"/>
              <a:t>Simplest Wireless Energy coupling is a transformer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Technologies of WPT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Near-field 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Inductive Coupling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Resonant Inductive Coupling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Air Ionization</a:t>
            </a:r>
          </a:p>
          <a:p>
            <a:r>
              <a:rPr lang="en-US" dirty="0" smtClean="0"/>
              <a:t>Far-field 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Microwave Power Transmission (MPT)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LASER power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549-91E5-4B6C-BAE1-85FA0E908F12}" type="datetime1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Wireless Power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49F-3465-48DF-BB59-772661A473E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1305</Words>
  <Application>Microsoft Office PowerPoint</Application>
  <PresentationFormat>On-screen Show (4:3)</PresentationFormat>
  <Paragraphs>323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Wireless Power Transmission</vt:lpstr>
      <vt:lpstr>Overview</vt:lpstr>
      <vt:lpstr>What is WPT?</vt:lpstr>
      <vt:lpstr>Why not wires? </vt:lpstr>
      <vt:lpstr>Why WPT?</vt:lpstr>
      <vt:lpstr>History</vt:lpstr>
      <vt:lpstr>History (contd…)</vt:lpstr>
      <vt:lpstr>Energy Coupling</vt:lpstr>
      <vt:lpstr>Types and Technologies of WPT</vt:lpstr>
      <vt:lpstr>Inductive coupling </vt:lpstr>
      <vt:lpstr>Inductive coupling (contd…)</vt:lpstr>
      <vt:lpstr>Inductive coupling(contd…)</vt:lpstr>
      <vt:lpstr>Resonance Inductive Coupling(RIC)</vt:lpstr>
      <vt:lpstr>How resonance in RIC?</vt:lpstr>
      <vt:lpstr>Block diagram of RIC</vt:lpstr>
      <vt:lpstr>An example</vt:lpstr>
      <vt:lpstr>WiTricity</vt:lpstr>
      <vt:lpstr>WiTricity (contd…)</vt:lpstr>
      <vt:lpstr>WiTricity… Some statistics</vt:lpstr>
      <vt:lpstr>WiTricity now…</vt:lpstr>
      <vt:lpstr>RIC vs. inductive coupling</vt:lpstr>
      <vt:lpstr>Air Ionization</vt:lpstr>
      <vt:lpstr>Advantages of near-field techniques</vt:lpstr>
      <vt:lpstr>Disadvantages</vt:lpstr>
      <vt:lpstr>Far-field energy transfer</vt:lpstr>
      <vt:lpstr>Microwave Power Transfer(MPT)</vt:lpstr>
      <vt:lpstr>MP T (contd…)</vt:lpstr>
      <vt:lpstr>LASER transmission</vt:lpstr>
      <vt:lpstr>Solar Power Satellites (SPS) </vt:lpstr>
      <vt:lpstr>SPS (contd…)</vt:lpstr>
      <vt:lpstr>Rectenna</vt:lpstr>
      <vt:lpstr>Rectenna in US</vt:lpstr>
      <vt:lpstr>Other projects</vt:lpstr>
      <vt:lpstr>LASER vs. MPT</vt:lpstr>
      <vt:lpstr>Advantages of far-field energy transfer</vt:lpstr>
      <vt:lpstr>Disadvantages of far-field energy trasnfer</vt:lpstr>
      <vt:lpstr>Applications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Power Transmission</dc:title>
  <dc:creator>KK</dc:creator>
  <cp:lastModifiedBy>ahmad bilal</cp:lastModifiedBy>
  <cp:revision>27</cp:revision>
  <dcterms:created xsi:type="dcterms:W3CDTF">2010-08-24T17:42:54Z</dcterms:created>
  <dcterms:modified xsi:type="dcterms:W3CDTF">2013-04-17T06:51:31Z</dcterms:modified>
</cp:coreProperties>
</file>