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0" r:id="rId1"/>
  </p:sldMasterIdLst>
  <p:notesMasterIdLst>
    <p:notesMasterId r:id="rId33"/>
  </p:notesMasterIdLst>
  <p:sldIdLst>
    <p:sldId id="256" r:id="rId2"/>
    <p:sldId id="288" r:id="rId3"/>
    <p:sldId id="275" r:id="rId4"/>
    <p:sldId id="282" r:id="rId5"/>
    <p:sldId id="289" r:id="rId6"/>
    <p:sldId id="27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8" r:id="rId24"/>
    <p:sldId id="273" r:id="rId25"/>
    <p:sldId id="274" r:id="rId26"/>
    <p:sldId id="280" r:id="rId27"/>
    <p:sldId id="284" r:id="rId28"/>
    <p:sldId id="285" r:id="rId29"/>
    <p:sldId id="286" r:id="rId30"/>
    <p:sldId id="279"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CCE405-7AEC-48C0-B9D4-AD960FA1E555}" type="datetimeFigureOut">
              <a:rPr lang="en-US" smtClean="0"/>
              <a:t>4/13/2013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929597-BEC2-4980-A9ED-E41DF2F33CF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929597-BEC2-4980-A9ED-E41DF2F33CF7}"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CEA6A8-9CA5-44F3-A8EE-9B1915C84221}" type="datetime1">
              <a:rPr lang="en-US" smtClean="0"/>
              <a:t>4/13/2013</a:t>
            </a:fld>
            <a:endParaRPr lang="en-US"/>
          </a:p>
        </p:txBody>
      </p:sp>
      <p:sp>
        <p:nvSpPr>
          <p:cNvPr id="19" name="Footer Placeholder 18"/>
          <p:cNvSpPr>
            <a:spLocks noGrp="1"/>
          </p:cNvSpPr>
          <p:nvPr>
            <p:ph type="ftr" sz="quarter" idx="11"/>
          </p:nvPr>
        </p:nvSpPr>
        <p:spPr/>
        <p:txBody>
          <a:bodyPr/>
          <a:lstStyle/>
          <a:p>
            <a:r>
              <a:rPr lang="en-US" smtClean="0"/>
              <a:t>swedishcr.weebly.com</a:t>
            </a:r>
            <a:endParaRPr lang="en-US"/>
          </a:p>
        </p:txBody>
      </p:sp>
      <p:sp>
        <p:nvSpPr>
          <p:cNvPr id="27" name="Slide Number Placeholder 26"/>
          <p:cNvSpPr>
            <a:spLocks noGrp="1"/>
          </p:cNvSpPr>
          <p:nvPr>
            <p:ph type="sldNum" sz="quarter" idx="12"/>
          </p:nvPr>
        </p:nvSpPr>
        <p:spPr/>
        <p:txBody>
          <a:bodyPr/>
          <a:lstStyle/>
          <a:p>
            <a:fld id="{144F0326-F020-4B00-BD19-20BFA414373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F17DB4-4869-4C40-99A3-37BB2B562E46}" type="datetime1">
              <a:rPr lang="en-US" smtClean="0"/>
              <a:t>4/13/2013</a:t>
            </a:fld>
            <a:endParaRPr lang="en-US"/>
          </a:p>
        </p:txBody>
      </p:sp>
      <p:sp>
        <p:nvSpPr>
          <p:cNvPr id="5" name="Footer Placeholder 4"/>
          <p:cNvSpPr>
            <a:spLocks noGrp="1"/>
          </p:cNvSpPr>
          <p:nvPr>
            <p:ph type="ftr" sz="quarter" idx="11"/>
          </p:nvPr>
        </p:nvSpPr>
        <p:spPr/>
        <p:txBody>
          <a:bodyPr/>
          <a:lstStyle/>
          <a:p>
            <a:r>
              <a:rPr lang="en-US" smtClean="0"/>
              <a:t>swedishcr.weebly.com</a:t>
            </a:r>
            <a:endParaRPr lang="en-US"/>
          </a:p>
        </p:txBody>
      </p:sp>
      <p:sp>
        <p:nvSpPr>
          <p:cNvPr id="6" name="Slide Number Placeholder 5"/>
          <p:cNvSpPr>
            <a:spLocks noGrp="1"/>
          </p:cNvSpPr>
          <p:nvPr>
            <p:ph type="sldNum" sz="quarter" idx="12"/>
          </p:nvPr>
        </p:nvSpPr>
        <p:spPr/>
        <p:txBody>
          <a:bodyPr/>
          <a:lstStyle/>
          <a:p>
            <a:fld id="{144F0326-F020-4B00-BD19-20BFA41437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1DF637-1EEF-49E4-B85F-A6DC823C773F}" type="datetime1">
              <a:rPr lang="en-US" smtClean="0"/>
              <a:t>4/13/2013</a:t>
            </a:fld>
            <a:endParaRPr lang="en-US"/>
          </a:p>
        </p:txBody>
      </p:sp>
      <p:sp>
        <p:nvSpPr>
          <p:cNvPr id="5" name="Footer Placeholder 4"/>
          <p:cNvSpPr>
            <a:spLocks noGrp="1"/>
          </p:cNvSpPr>
          <p:nvPr>
            <p:ph type="ftr" sz="quarter" idx="11"/>
          </p:nvPr>
        </p:nvSpPr>
        <p:spPr/>
        <p:txBody>
          <a:bodyPr/>
          <a:lstStyle/>
          <a:p>
            <a:r>
              <a:rPr lang="en-US" smtClean="0"/>
              <a:t>swedishcr.weebly.com</a:t>
            </a:r>
            <a:endParaRPr lang="en-US"/>
          </a:p>
        </p:txBody>
      </p:sp>
      <p:sp>
        <p:nvSpPr>
          <p:cNvPr id="6" name="Slide Number Placeholder 5"/>
          <p:cNvSpPr>
            <a:spLocks noGrp="1"/>
          </p:cNvSpPr>
          <p:nvPr>
            <p:ph type="sldNum" sz="quarter" idx="12"/>
          </p:nvPr>
        </p:nvSpPr>
        <p:spPr/>
        <p:txBody>
          <a:bodyPr/>
          <a:lstStyle/>
          <a:p>
            <a:fld id="{144F0326-F020-4B00-BD19-20BFA41437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F3DE94-E357-4A5A-A723-148F862A8AD5}" type="datetime1">
              <a:rPr lang="en-US" smtClean="0"/>
              <a:t>4/13/2013</a:t>
            </a:fld>
            <a:endParaRPr lang="en-US"/>
          </a:p>
        </p:txBody>
      </p:sp>
      <p:sp>
        <p:nvSpPr>
          <p:cNvPr id="5" name="Footer Placeholder 4"/>
          <p:cNvSpPr>
            <a:spLocks noGrp="1"/>
          </p:cNvSpPr>
          <p:nvPr>
            <p:ph type="ftr" sz="quarter" idx="11"/>
          </p:nvPr>
        </p:nvSpPr>
        <p:spPr/>
        <p:txBody>
          <a:bodyPr/>
          <a:lstStyle/>
          <a:p>
            <a:r>
              <a:rPr lang="en-US" smtClean="0"/>
              <a:t>swedishcr.weebly.com</a:t>
            </a:r>
            <a:endParaRPr lang="en-US"/>
          </a:p>
        </p:txBody>
      </p:sp>
      <p:sp>
        <p:nvSpPr>
          <p:cNvPr id="6" name="Slide Number Placeholder 5"/>
          <p:cNvSpPr>
            <a:spLocks noGrp="1"/>
          </p:cNvSpPr>
          <p:nvPr>
            <p:ph type="sldNum" sz="quarter" idx="12"/>
          </p:nvPr>
        </p:nvSpPr>
        <p:spPr/>
        <p:txBody>
          <a:bodyPr/>
          <a:lstStyle/>
          <a:p>
            <a:fld id="{144F0326-F020-4B00-BD19-20BFA41437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759D286-7EE0-4A3E-BC8B-0947CCCE1065}" type="datetime1">
              <a:rPr lang="en-US" smtClean="0"/>
              <a:t>4/13/2013</a:t>
            </a:fld>
            <a:endParaRPr lang="en-US"/>
          </a:p>
        </p:txBody>
      </p:sp>
      <p:sp>
        <p:nvSpPr>
          <p:cNvPr id="5" name="Footer Placeholder 4"/>
          <p:cNvSpPr>
            <a:spLocks noGrp="1"/>
          </p:cNvSpPr>
          <p:nvPr>
            <p:ph type="ftr" sz="quarter" idx="11"/>
          </p:nvPr>
        </p:nvSpPr>
        <p:spPr/>
        <p:txBody>
          <a:bodyPr/>
          <a:lstStyle/>
          <a:p>
            <a:r>
              <a:rPr lang="en-US" smtClean="0"/>
              <a:t>swedishcr.weebly.com</a:t>
            </a:r>
            <a:endParaRPr lang="en-US"/>
          </a:p>
        </p:txBody>
      </p:sp>
      <p:sp>
        <p:nvSpPr>
          <p:cNvPr id="6" name="Slide Number Placeholder 5"/>
          <p:cNvSpPr>
            <a:spLocks noGrp="1"/>
          </p:cNvSpPr>
          <p:nvPr>
            <p:ph type="sldNum" sz="quarter" idx="12"/>
          </p:nvPr>
        </p:nvSpPr>
        <p:spPr/>
        <p:txBody>
          <a:bodyPr/>
          <a:lstStyle/>
          <a:p>
            <a:fld id="{144F0326-F020-4B00-BD19-20BFA414373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8CFA45-AEAA-4B7A-B8C8-407039FF5F18}" type="datetime1">
              <a:rPr lang="en-US" smtClean="0"/>
              <a:t>4/13/2013</a:t>
            </a:fld>
            <a:endParaRPr lang="en-US"/>
          </a:p>
        </p:txBody>
      </p:sp>
      <p:sp>
        <p:nvSpPr>
          <p:cNvPr id="6" name="Footer Placeholder 5"/>
          <p:cNvSpPr>
            <a:spLocks noGrp="1"/>
          </p:cNvSpPr>
          <p:nvPr>
            <p:ph type="ftr" sz="quarter" idx="11"/>
          </p:nvPr>
        </p:nvSpPr>
        <p:spPr/>
        <p:txBody>
          <a:bodyPr/>
          <a:lstStyle/>
          <a:p>
            <a:r>
              <a:rPr lang="en-US" smtClean="0"/>
              <a:t>swedishcr.weebly.com</a:t>
            </a:r>
            <a:endParaRPr lang="en-US"/>
          </a:p>
        </p:txBody>
      </p:sp>
      <p:sp>
        <p:nvSpPr>
          <p:cNvPr id="7" name="Slide Number Placeholder 6"/>
          <p:cNvSpPr>
            <a:spLocks noGrp="1"/>
          </p:cNvSpPr>
          <p:nvPr>
            <p:ph type="sldNum" sz="quarter" idx="12"/>
          </p:nvPr>
        </p:nvSpPr>
        <p:spPr/>
        <p:txBody>
          <a:bodyPr/>
          <a:lstStyle/>
          <a:p>
            <a:fld id="{144F0326-F020-4B00-BD19-20BFA41437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F3A1CF-CC9B-461C-9A5D-645CC177564E}" type="datetime1">
              <a:rPr lang="en-US" smtClean="0"/>
              <a:t>4/13/2013</a:t>
            </a:fld>
            <a:endParaRPr lang="en-US"/>
          </a:p>
        </p:txBody>
      </p:sp>
      <p:sp>
        <p:nvSpPr>
          <p:cNvPr id="8" name="Footer Placeholder 7"/>
          <p:cNvSpPr>
            <a:spLocks noGrp="1"/>
          </p:cNvSpPr>
          <p:nvPr>
            <p:ph type="ftr" sz="quarter" idx="11"/>
          </p:nvPr>
        </p:nvSpPr>
        <p:spPr/>
        <p:txBody>
          <a:bodyPr/>
          <a:lstStyle/>
          <a:p>
            <a:r>
              <a:rPr lang="en-US" smtClean="0"/>
              <a:t>swedishcr.weebly.com</a:t>
            </a:r>
            <a:endParaRPr lang="en-US"/>
          </a:p>
        </p:txBody>
      </p:sp>
      <p:sp>
        <p:nvSpPr>
          <p:cNvPr id="9" name="Slide Number Placeholder 8"/>
          <p:cNvSpPr>
            <a:spLocks noGrp="1"/>
          </p:cNvSpPr>
          <p:nvPr>
            <p:ph type="sldNum" sz="quarter" idx="12"/>
          </p:nvPr>
        </p:nvSpPr>
        <p:spPr/>
        <p:txBody>
          <a:bodyPr/>
          <a:lstStyle/>
          <a:p>
            <a:fld id="{144F0326-F020-4B00-BD19-20BFA41437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35A751-FB7D-47A9-9B72-05E171E6C6EB}" type="datetime1">
              <a:rPr lang="en-US" smtClean="0"/>
              <a:t>4/13/2013</a:t>
            </a:fld>
            <a:endParaRPr lang="en-US"/>
          </a:p>
        </p:txBody>
      </p:sp>
      <p:sp>
        <p:nvSpPr>
          <p:cNvPr id="4" name="Footer Placeholder 3"/>
          <p:cNvSpPr>
            <a:spLocks noGrp="1"/>
          </p:cNvSpPr>
          <p:nvPr>
            <p:ph type="ftr" sz="quarter" idx="11"/>
          </p:nvPr>
        </p:nvSpPr>
        <p:spPr/>
        <p:txBody>
          <a:bodyPr/>
          <a:lstStyle/>
          <a:p>
            <a:r>
              <a:rPr lang="en-US" smtClean="0"/>
              <a:t>swedishcr.weebly.com</a:t>
            </a:r>
            <a:endParaRPr lang="en-US"/>
          </a:p>
        </p:txBody>
      </p:sp>
      <p:sp>
        <p:nvSpPr>
          <p:cNvPr id="5" name="Slide Number Placeholder 4"/>
          <p:cNvSpPr>
            <a:spLocks noGrp="1"/>
          </p:cNvSpPr>
          <p:nvPr>
            <p:ph type="sldNum" sz="quarter" idx="12"/>
          </p:nvPr>
        </p:nvSpPr>
        <p:spPr/>
        <p:txBody>
          <a:bodyPr/>
          <a:lstStyle/>
          <a:p>
            <a:fld id="{144F0326-F020-4B00-BD19-20BFA41437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D9A40-806E-4AD1-A95C-4AEB9DE4EE15}" type="datetime1">
              <a:rPr lang="en-US" smtClean="0"/>
              <a:t>4/13/2013</a:t>
            </a:fld>
            <a:endParaRPr lang="en-US"/>
          </a:p>
        </p:txBody>
      </p:sp>
      <p:sp>
        <p:nvSpPr>
          <p:cNvPr id="3" name="Footer Placeholder 2"/>
          <p:cNvSpPr>
            <a:spLocks noGrp="1"/>
          </p:cNvSpPr>
          <p:nvPr>
            <p:ph type="ftr" sz="quarter" idx="11"/>
          </p:nvPr>
        </p:nvSpPr>
        <p:spPr/>
        <p:txBody>
          <a:bodyPr/>
          <a:lstStyle/>
          <a:p>
            <a:r>
              <a:rPr lang="en-US" smtClean="0"/>
              <a:t>swedishcr.weebly.com</a:t>
            </a:r>
            <a:endParaRPr lang="en-US"/>
          </a:p>
        </p:txBody>
      </p:sp>
      <p:sp>
        <p:nvSpPr>
          <p:cNvPr id="4" name="Slide Number Placeholder 3"/>
          <p:cNvSpPr>
            <a:spLocks noGrp="1"/>
          </p:cNvSpPr>
          <p:nvPr>
            <p:ph type="sldNum" sz="quarter" idx="12"/>
          </p:nvPr>
        </p:nvSpPr>
        <p:spPr/>
        <p:txBody>
          <a:bodyPr/>
          <a:lstStyle/>
          <a:p>
            <a:fld id="{144F0326-F020-4B00-BD19-20BFA41437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5C5A80-9285-4600-B7FA-D9770A1DC85E}" type="datetime1">
              <a:rPr lang="en-US" smtClean="0"/>
              <a:t>4/13/2013</a:t>
            </a:fld>
            <a:endParaRPr lang="en-US"/>
          </a:p>
        </p:txBody>
      </p:sp>
      <p:sp>
        <p:nvSpPr>
          <p:cNvPr id="6" name="Footer Placeholder 5"/>
          <p:cNvSpPr>
            <a:spLocks noGrp="1"/>
          </p:cNvSpPr>
          <p:nvPr>
            <p:ph type="ftr" sz="quarter" idx="11"/>
          </p:nvPr>
        </p:nvSpPr>
        <p:spPr/>
        <p:txBody>
          <a:bodyPr/>
          <a:lstStyle/>
          <a:p>
            <a:r>
              <a:rPr lang="en-US" smtClean="0"/>
              <a:t>swedishcr.weebly.com</a:t>
            </a:r>
            <a:endParaRPr lang="en-US"/>
          </a:p>
        </p:txBody>
      </p:sp>
      <p:sp>
        <p:nvSpPr>
          <p:cNvPr id="7" name="Slide Number Placeholder 6"/>
          <p:cNvSpPr>
            <a:spLocks noGrp="1"/>
          </p:cNvSpPr>
          <p:nvPr>
            <p:ph type="sldNum" sz="quarter" idx="12"/>
          </p:nvPr>
        </p:nvSpPr>
        <p:spPr/>
        <p:txBody>
          <a:bodyPr/>
          <a:lstStyle/>
          <a:p>
            <a:fld id="{144F0326-F020-4B00-BD19-20BFA41437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2C4BC07-3EF2-44EC-9E51-9C3AEE645216}" type="datetime1">
              <a:rPr lang="en-US" smtClean="0"/>
              <a:t>4/13/2013</a:t>
            </a:fld>
            <a:endParaRPr lang="en-US"/>
          </a:p>
        </p:txBody>
      </p:sp>
      <p:sp>
        <p:nvSpPr>
          <p:cNvPr id="6" name="Footer Placeholder 5"/>
          <p:cNvSpPr>
            <a:spLocks noGrp="1"/>
          </p:cNvSpPr>
          <p:nvPr>
            <p:ph type="ftr" sz="quarter" idx="11"/>
          </p:nvPr>
        </p:nvSpPr>
        <p:spPr/>
        <p:txBody>
          <a:bodyPr/>
          <a:lstStyle/>
          <a:p>
            <a:r>
              <a:rPr lang="en-US" smtClean="0"/>
              <a:t>swedishcr.weebly.com</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44F0326-F020-4B00-BD19-20BFA414373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DEBB62-1EB6-42D2-A013-666AE89FDB1E}" type="datetime1">
              <a:rPr lang="en-US" smtClean="0"/>
              <a:t>4/13/2013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swedishcr.weebly.com</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44F0326-F020-4B00-BD19-20BFA414373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atest_background_bismillah_wallpaper_2013-1280x960.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SATELLITES ARE USED</a:t>
            </a:r>
            <a:endParaRPr lang="en-US" dirty="0"/>
          </a:p>
        </p:txBody>
      </p:sp>
      <p:sp>
        <p:nvSpPr>
          <p:cNvPr id="3" name="Content Placeholder 2"/>
          <p:cNvSpPr>
            <a:spLocks noGrp="1"/>
          </p:cNvSpPr>
          <p:nvPr>
            <p:ph idx="1"/>
          </p:nvPr>
        </p:nvSpPr>
        <p:spPr/>
        <p:txBody>
          <a:bodyPr/>
          <a:lstStyle/>
          <a:p>
            <a:r>
              <a:rPr lang="en-US" dirty="0" smtClean="0"/>
              <a:t>Service Types</a:t>
            </a:r>
          </a:p>
          <a:p>
            <a:pPr lvl="1">
              <a:buFont typeface="Wingdings" pitchFamily="2" charset="2"/>
              <a:buChar char="§"/>
            </a:pPr>
            <a:r>
              <a:rPr lang="en-US" dirty="0" smtClean="0"/>
              <a:t>Fixed Service Satellites (FSS)</a:t>
            </a:r>
          </a:p>
          <a:p>
            <a:pPr lvl="2">
              <a:buFontTx/>
              <a:buChar char="•"/>
            </a:pPr>
            <a:r>
              <a:rPr lang="en-US" dirty="0" smtClean="0"/>
              <a:t>Example:  Point to Point Communication</a:t>
            </a:r>
          </a:p>
          <a:p>
            <a:pPr lvl="1">
              <a:buFont typeface="Wingdings" pitchFamily="2" charset="2"/>
              <a:buChar char="§"/>
            </a:pPr>
            <a:r>
              <a:rPr lang="en-US" dirty="0" smtClean="0"/>
              <a:t>Broadcast Service Satellites (BSS)</a:t>
            </a:r>
          </a:p>
          <a:p>
            <a:pPr lvl="2">
              <a:buFontTx/>
              <a:buChar char="•"/>
            </a:pPr>
            <a:r>
              <a:rPr lang="en-US" dirty="0" smtClean="0"/>
              <a:t>Example:  Satellite Television/Radio</a:t>
            </a:r>
          </a:p>
          <a:p>
            <a:pPr lvl="2">
              <a:buFontTx/>
              <a:buChar char="•"/>
            </a:pPr>
            <a:r>
              <a:rPr lang="en-US" dirty="0" smtClean="0"/>
              <a:t>Also called Direct Broadcast Service (DBS).</a:t>
            </a:r>
          </a:p>
          <a:p>
            <a:pPr lvl="1">
              <a:buFont typeface="Wingdings" pitchFamily="2" charset="2"/>
              <a:buChar char="§"/>
            </a:pPr>
            <a:r>
              <a:rPr lang="en-US" dirty="0" smtClean="0"/>
              <a:t>Mobile Service Satellites (MSS)</a:t>
            </a:r>
          </a:p>
          <a:p>
            <a:pPr lvl="2">
              <a:buFontTx/>
              <a:buChar char="•"/>
            </a:pPr>
            <a:r>
              <a:rPr lang="en-US" dirty="0" smtClean="0"/>
              <a:t>Example:  Satellite Phones</a:t>
            </a:r>
          </a:p>
          <a:p>
            <a:endParaRPr lang="en-US" dirty="0"/>
          </a:p>
        </p:txBody>
      </p:sp>
      <p:sp>
        <p:nvSpPr>
          <p:cNvPr id="4" name="Footer Placeholder 3"/>
          <p:cNvSpPr>
            <a:spLocks noGrp="1"/>
          </p:cNvSpPr>
          <p:nvPr>
            <p:ph type="ftr" sz="quarter" idx="11"/>
          </p:nvPr>
        </p:nvSpPr>
        <p:spPr>
          <a:xfrm>
            <a:off x="3048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SATELLIE ORBITS</a:t>
            </a:r>
            <a:endParaRPr lang="en-US" dirty="0"/>
          </a:p>
        </p:txBody>
      </p:sp>
      <p:sp>
        <p:nvSpPr>
          <p:cNvPr id="3" name="Content Placeholder 2"/>
          <p:cNvSpPr>
            <a:spLocks noGrp="1"/>
          </p:cNvSpPr>
          <p:nvPr>
            <p:ph idx="1"/>
          </p:nvPr>
        </p:nvSpPr>
        <p:spPr/>
        <p:txBody>
          <a:bodyPr/>
          <a:lstStyle/>
          <a:p>
            <a:r>
              <a:rPr lang="en-US" dirty="0" smtClean="0"/>
              <a:t>Satellite Orbits</a:t>
            </a:r>
          </a:p>
          <a:p>
            <a:pPr lvl="1">
              <a:buFont typeface="Wingdings" pitchFamily="2" charset="2"/>
              <a:buChar char="§"/>
            </a:pPr>
            <a:r>
              <a:rPr lang="en-US" dirty="0" smtClean="0"/>
              <a:t>GEO</a:t>
            </a:r>
          </a:p>
          <a:p>
            <a:pPr lvl="1">
              <a:buFont typeface="Wingdings" pitchFamily="2" charset="2"/>
              <a:buChar char="§"/>
            </a:pPr>
            <a:r>
              <a:rPr lang="en-US" dirty="0" smtClean="0"/>
              <a:t>LEO</a:t>
            </a:r>
          </a:p>
          <a:p>
            <a:pPr lvl="1">
              <a:buFont typeface="Wingdings" pitchFamily="2" charset="2"/>
              <a:buChar char="§"/>
            </a:pPr>
            <a:r>
              <a:rPr lang="en-US" dirty="0" smtClean="0"/>
              <a:t>MEO</a:t>
            </a:r>
          </a:p>
          <a:p>
            <a:pPr lvl="1">
              <a:buFont typeface="Wingdings" pitchFamily="2" charset="2"/>
              <a:buChar char="§"/>
            </a:pPr>
            <a:r>
              <a:rPr lang="en-US" dirty="0" smtClean="0"/>
              <a:t>MOLNIYA</a:t>
            </a:r>
          </a:p>
          <a:p>
            <a:pPr lvl="1">
              <a:buFont typeface="Wingdings" pitchFamily="2" charset="2"/>
              <a:buChar char="§"/>
            </a:pPr>
            <a:r>
              <a:rPr lang="en-US" dirty="0" smtClean="0"/>
              <a:t>HAP</a:t>
            </a:r>
          </a:p>
        </p:txBody>
      </p:sp>
      <p:graphicFrame>
        <p:nvGraphicFramePr>
          <p:cNvPr id="2051" name="Object 4"/>
          <p:cNvGraphicFramePr>
            <a:graphicFrameLocks noChangeAspect="1"/>
          </p:cNvGraphicFramePr>
          <p:nvPr/>
        </p:nvGraphicFramePr>
        <p:xfrm>
          <a:off x="3810000" y="2133600"/>
          <a:ext cx="4191000" cy="3808412"/>
        </p:xfrm>
        <a:graphic>
          <a:graphicData uri="http://schemas.openxmlformats.org/presentationml/2006/ole">
            <p:oleObj spid="_x0000_s2051" name="Bitmap Image" r:id="rId3" imgW="3543795" imgH="3219899" progId="PBrush">
              <p:embed/>
            </p:oleObj>
          </a:graphicData>
        </a:graphic>
      </p:graphicFrame>
      <p:sp>
        <p:nvSpPr>
          <p:cNvPr id="5" name="Footer Placeholder 4"/>
          <p:cNvSpPr>
            <a:spLocks noGrp="1"/>
          </p:cNvSpPr>
          <p:nvPr>
            <p:ph type="ftr" sz="quarter" idx="11"/>
          </p:nvPr>
        </p:nvSpPr>
        <p:spPr>
          <a:xfrm>
            <a:off x="304800" y="6324600"/>
            <a:ext cx="3352800" cy="365125"/>
          </a:xfrm>
        </p:spPr>
        <p:txBody>
          <a:bodyPr/>
          <a:lstStyle/>
          <a:p>
            <a:r>
              <a:rPr lang="en-US" dirty="0" smtClean="0"/>
              <a:t>swedishcr.weebly.com</a:t>
            </a:r>
            <a:endParaRPr lang="en-US" dirty="0"/>
          </a:p>
        </p:txBody>
      </p:sp>
      <p:sp>
        <p:nvSpPr>
          <p:cNvPr id="6" name="Slide Number Placeholder 5"/>
          <p:cNvSpPr>
            <a:spLocks noGrp="1"/>
          </p:cNvSpPr>
          <p:nvPr>
            <p:ph type="sldNum" sz="quarter" idx="12"/>
          </p:nvPr>
        </p:nvSpPr>
        <p:spPr/>
        <p:txBody>
          <a:bodyPr/>
          <a:lstStyle/>
          <a:p>
            <a:fld id="{144F0326-F020-4B00-BD19-20BFA414373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Geostationary Earth Orbit (GEO)</a:t>
            </a:r>
            <a:endParaRPr lang="en-US" dirty="0"/>
          </a:p>
        </p:txBody>
      </p:sp>
      <p:sp>
        <p:nvSpPr>
          <p:cNvPr id="3" name="Content Placeholder 2"/>
          <p:cNvSpPr>
            <a:spLocks noGrp="1"/>
          </p:cNvSpPr>
          <p:nvPr>
            <p:ph idx="1"/>
          </p:nvPr>
        </p:nvSpPr>
        <p:spPr/>
        <p:txBody>
          <a:bodyPr/>
          <a:lstStyle/>
          <a:p>
            <a:r>
              <a:rPr lang="en-US" dirty="0" smtClean="0"/>
              <a:t>These satellites are in orbit 35,863 km above the earth’s surface along the equator.</a:t>
            </a:r>
          </a:p>
          <a:p>
            <a:r>
              <a:rPr lang="en-US" dirty="0" smtClean="0"/>
              <a:t>Objects in Geostationary orbit revolve around the earth at the same speed as the earth rotates.  This means GEO satellites remain in the same position relative to the surface of earth.</a:t>
            </a:r>
          </a:p>
          <a:p>
            <a:endParaRPr lang="en-US" dirty="0"/>
          </a:p>
        </p:txBody>
      </p:sp>
      <p:pic>
        <p:nvPicPr>
          <p:cNvPr id="4" name="Picture 4" descr="180px-Geostat"/>
          <p:cNvPicPr>
            <a:picLocks noChangeAspect="1" noChangeArrowheads="1" noCrop="1"/>
          </p:cNvPicPr>
          <p:nvPr/>
        </p:nvPicPr>
        <p:blipFill>
          <a:blip r:embed="rId2"/>
          <a:srcRect/>
          <a:stretch>
            <a:fillRect/>
          </a:stretch>
        </p:blipFill>
        <p:spPr>
          <a:xfrm>
            <a:off x="5334000" y="3581400"/>
            <a:ext cx="3048000" cy="3048000"/>
          </a:xfrm>
          <a:prstGeom prst="rect">
            <a:avLst/>
          </a:prstGeom>
          <a:noFill/>
        </p:spPr>
      </p:pic>
      <p:sp>
        <p:nvSpPr>
          <p:cNvPr id="5" name="Footer Placeholder 4"/>
          <p:cNvSpPr>
            <a:spLocks noGrp="1"/>
          </p:cNvSpPr>
          <p:nvPr>
            <p:ph type="ftr" sz="quarter" idx="11"/>
          </p:nvPr>
        </p:nvSpPr>
        <p:spPr>
          <a:xfrm>
            <a:off x="5257800" y="5410200"/>
            <a:ext cx="3352800" cy="365125"/>
          </a:xfrm>
        </p:spPr>
        <p:txBody>
          <a:bodyPr/>
          <a:lstStyle/>
          <a:p>
            <a:pPr algn="ctr"/>
            <a:r>
              <a:rPr lang="en-US" dirty="0" smtClean="0"/>
              <a:t>swedishcr.weebly.com</a:t>
            </a:r>
            <a:endParaRPr lang="en-US" dirty="0"/>
          </a:p>
        </p:txBody>
      </p:sp>
      <p:sp>
        <p:nvSpPr>
          <p:cNvPr id="6" name="Slide Number Placeholder 5"/>
          <p:cNvSpPr>
            <a:spLocks noGrp="1"/>
          </p:cNvSpPr>
          <p:nvPr>
            <p:ph type="sldNum" sz="quarter" idx="12"/>
          </p:nvPr>
        </p:nvSpPr>
        <p:spPr/>
        <p:txBody>
          <a:bodyPr/>
          <a:lstStyle/>
          <a:p>
            <a:fld id="{144F0326-F020-4B00-BD19-20BFA414373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 (cont.)</a:t>
            </a:r>
          </a:p>
        </p:txBody>
      </p:sp>
      <p:sp>
        <p:nvSpPr>
          <p:cNvPr id="3" name="Content Placeholder 2"/>
          <p:cNvSpPr>
            <a:spLocks noGrp="1"/>
          </p:cNvSpPr>
          <p:nvPr>
            <p:ph idx="1"/>
          </p:nvPr>
        </p:nvSpPr>
        <p:spPr/>
        <p:txBody>
          <a:bodyPr/>
          <a:lstStyle/>
          <a:p>
            <a:r>
              <a:rPr lang="en-US" dirty="0" smtClean="0"/>
              <a:t>Advantages</a:t>
            </a:r>
          </a:p>
          <a:p>
            <a:pPr lvl="1">
              <a:buFont typeface="Wingdings" pitchFamily="2" charset="2"/>
              <a:buChar char="§"/>
            </a:pPr>
            <a:r>
              <a:rPr lang="en-US" dirty="0" smtClean="0"/>
              <a:t>A GEO satellite’s distance from earth gives it a large coverage area, almost a fourth of the earth’s surface.</a:t>
            </a:r>
          </a:p>
          <a:p>
            <a:pPr lvl="1">
              <a:buFont typeface="Wingdings" pitchFamily="2" charset="2"/>
              <a:buChar char="§"/>
            </a:pPr>
            <a:r>
              <a:rPr lang="en-US" dirty="0" smtClean="0"/>
              <a:t>GEO satellites have a 24 hour view of a particular area.</a:t>
            </a:r>
          </a:p>
          <a:p>
            <a:pPr lvl="1">
              <a:buFont typeface="Wingdings" pitchFamily="2" charset="2"/>
              <a:buChar char="§"/>
            </a:pPr>
            <a:r>
              <a:rPr lang="en-US" dirty="0" smtClean="0"/>
              <a:t>These factors make it ideal for satellite broadcast and other multipoint applications.</a:t>
            </a:r>
          </a:p>
          <a:p>
            <a:endParaRPr lang="en-US" dirty="0"/>
          </a:p>
        </p:txBody>
      </p:sp>
      <p:sp>
        <p:nvSpPr>
          <p:cNvPr id="4" name="Footer Placeholder 3"/>
          <p:cNvSpPr>
            <a:spLocks noGrp="1"/>
          </p:cNvSpPr>
          <p:nvPr>
            <p:ph type="ftr" sz="quarter" idx="11"/>
          </p:nvPr>
        </p:nvSpPr>
        <p:spPr>
          <a:xfrm>
            <a:off x="2286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 (cont.)</a:t>
            </a:r>
          </a:p>
        </p:txBody>
      </p:sp>
      <p:sp>
        <p:nvSpPr>
          <p:cNvPr id="3" name="Content Placeholder 2"/>
          <p:cNvSpPr>
            <a:spLocks noGrp="1"/>
          </p:cNvSpPr>
          <p:nvPr>
            <p:ph idx="1"/>
          </p:nvPr>
        </p:nvSpPr>
        <p:spPr/>
        <p:txBody>
          <a:bodyPr/>
          <a:lstStyle/>
          <a:p>
            <a:r>
              <a:rPr lang="en-US" dirty="0" smtClean="0"/>
              <a:t>Disadvantages</a:t>
            </a:r>
          </a:p>
          <a:p>
            <a:pPr lvl="1">
              <a:buFont typeface="Wingdings" pitchFamily="2" charset="2"/>
              <a:buChar char="§"/>
            </a:pPr>
            <a:r>
              <a:rPr lang="en-US" dirty="0" smtClean="0"/>
              <a:t>A GEO satellite’s distance also cause it to have both a comparatively weak signal and a time delay in the signal, which is bad for point to point communication.</a:t>
            </a:r>
          </a:p>
          <a:p>
            <a:pPr lvl="1">
              <a:buFont typeface="Wingdings" pitchFamily="2" charset="2"/>
              <a:buChar char="§"/>
            </a:pPr>
            <a:r>
              <a:rPr lang="en-US" dirty="0" smtClean="0"/>
              <a:t>GEO satellites, centered above the equator, have difficulty broadcasting signals to near polar regions</a:t>
            </a:r>
          </a:p>
          <a:p>
            <a:endParaRPr lang="en-US" dirty="0"/>
          </a:p>
        </p:txBody>
      </p:sp>
      <p:sp>
        <p:nvSpPr>
          <p:cNvPr id="4" name="Footer Placeholder 3"/>
          <p:cNvSpPr>
            <a:spLocks noGrp="1"/>
          </p:cNvSpPr>
          <p:nvPr>
            <p:ph type="ftr" sz="quarter" idx="11"/>
          </p:nvPr>
        </p:nvSpPr>
        <p:spPr>
          <a:xfrm>
            <a:off x="2286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Low Earth Orbit (LEO)</a:t>
            </a:r>
          </a:p>
        </p:txBody>
      </p:sp>
      <p:sp>
        <p:nvSpPr>
          <p:cNvPr id="3" name="Content Placeholder 2"/>
          <p:cNvSpPr>
            <a:spLocks noGrp="1"/>
          </p:cNvSpPr>
          <p:nvPr>
            <p:ph idx="1"/>
          </p:nvPr>
        </p:nvSpPr>
        <p:spPr/>
        <p:txBody>
          <a:bodyPr>
            <a:normAutofit/>
          </a:bodyPr>
          <a:lstStyle/>
          <a:p>
            <a:r>
              <a:rPr lang="en-US" dirty="0" smtClean="0"/>
              <a:t>LEO satellites are much closer to the earth than GEO satellites, ranging from 500 to 1,500 km above the surface.</a:t>
            </a:r>
          </a:p>
          <a:p>
            <a:r>
              <a:rPr lang="en-US" dirty="0" smtClean="0"/>
              <a:t>LEO satellites don’t stay in fixed position relative to the surface, and are only visible for 15 to 20 minutes each pass.</a:t>
            </a:r>
          </a:p>
          <a:p>
            <a:r>
              <a:rPr lang="en-US" dirty="0" smtClean="0"/>
              <a:t>A network of LEO satellites is necessary for LEO satellites to be useful</a:t>
            </a:r>
          </a:p>
          <a:p>
            <a:endParaRPr lang="en-US" dirty="0"/>
          </a:p>
        </p:txBody>
      </p:sp>
      <p:sp>
        <p:nvSpPr>
          <p:cNvPr id="4" name="Footer Placeholder 3"/>
          <p:cNvSpPr>
            <a:spLocks noGrp="1"/>
          </p:cNvSpPr>
          <p:nvPr>
            <p:ph type="ftr" sz="quarter" idx="11"/>
          </p:nvPr>
        </p:nvSpPr>
        <p:spPr>
          <a:xfrm>
            <a:off x="228600" y="6324600"/>
            <a:ext cx="3352800" cy="365125"/>
          </a:xfrm>
        </p:spPr>
        <p:txBody>
          <a:bodyPr/>
          <a:lstStyle/>
          <a:p>
            <a:r>
              <a:rPr lang="en-US" smtClean="0"/>
              <a:t>swedishcr.weebly.com</a:t>
            </a:r>
            <a:endParaRPr lang="en-US"/>
          </a:p>
        </p:txBody>
      </p:sp>
      <p:sp>
        <p:nvSpPr>
          <p:cNvPr id="5" name="Slide Number Placeholder 4"/>
          <p:cNvSpPr>
            <a:spLocks noGrp="1"/>
          </p:cNvSpPr>
          <p:nvPr>
            <p:ph type="sldNum" sz="quarter" idx="12"/>
          </p:nvPr>
        </p:nvSpPr>
        <p:spPr/>
        <p:txBody>
          <a:bodyPr/>
          <a:lstStyle/>
          <a:p>
            <a:fld id="{144F0326-F020-4B00-BD19-20BFA414373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LEO (cont.)</a:t>
            </a:r>
          </a:p>
        </p:txBody>
      </p:sp>
      <p:sp>
        <p:nvSpPr>
          <p:cNvPr id="3" name="Content Placeholder 2"/>
          <p:cNvSpPr>
            <a:spLocks noGrp="1"/>
          </p:cNvSpPr>
          <p:nvPr>
            <p:ph idx="1"/>
          </p:nvPr>
        </p:nvSpPr>
        <p:spPr/>
        <p:txBody>
          <a:bodyPr/>
          <a:lstStyle/>
          <a:p>
            <a:r>
              <a:rPr lang="en-US" dirty="0" smtClean="0"/>
              <a:t>Advantages</a:t>
            </a:r>
          </a:p>
          <a:p>
            <a:pPr lvl="1">
              <a:buFont typeface="Wingdings" pitchFamily="2" charset="2"/>
              <a:buChar char="§"/>
            </a:pPr>
            <a:r>
              <a:rPr lang="en-US" dirty="0" smtClean="0"/>
              <a:t>A LEO satellite’s proximity to earth compared to a GEO satellite gives it a better signal strength and less of a time delay, which makes it better for point to point communication.</a:t>
            </a:r>
          </a:p>
          <a:p>
            <a:pPr lvl="1">
              <a:buFont typeface="Wingdings" pitchFamily="2" charset="2"/>
              <a:buChar char="§"/>
            </a:pPr>
            <a:r>
              <a:rPr lang="en-US" dirty="0" smtClean="0"/>
              <a:t>A LEO satellite’s smaller area of coverage is less of a waste of bandwidth.</a:t>
            </a:r>
          </a:p>
          <a:p>
            <a:endParaRPr lang="en-US" dirty="0"/>
          </a:p>
        </p:txBody>
      </p:sp>
      <p:sp>
        <p:nvSpPr>
          <p:cNvPr id="4" name="Footer Placeholder 3"/>
          <p:cNvSpPr>
            <a:spLocks noGrp="1"/>
          </p:cNvSpPr>
          <p:nvPr>
            <p:ph type="ftr" sz="quarter" idx="11"/>
          </p:nvPr>
        </p:nvSpPr>
        <p:spPr>
          <a:xfrm>
            <a:off x="304800" y="6324600"/>
            <a:ext cx="3352800" cy="365125"/>
          </a:xfrm>
        </p:spPr>
        <p:txBody>
          <a:bodyPr/>
          <a:lstStyle/>
          <a:p>
            <a:r>
              <a:rPr lang="en-US" smtClean="0"/>
              <a:t>swedishcr.weebly.com</a:t>
            </a:r>
            <a:endParaRPr lang="en-US"/>
          </a:p>
        </p:txBody>
      </p:sp>
      <p:sp>
        <p:nvSpPr>
          <p:cNvPr id="5" name="Slide Number Placeholder 4"/>
          <p:cNvSpPr>
            <a:spLocks noGrp="1"/>
          </p:cNvSpPr>
          <p:nvPr>
            <p:ph type="sldNum" sz="quarter" idx="12"/>
          </p:nvPr>
        </p:nvSpPr>
        <p:spPr/>
        <p:txBody>
          <a:bodyPr/>
          <a:lstStyle/>
          <a:p>
            <a:fld id="{144F0326-F020-4B00-BD19-20BFA414373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LEO (cont.)</a:t>
            </a:r>
          </a:p>
        </p:txBody>
      </p:sp>
      <p:sp>
        <p:nvSpPr>
          <p:cNvPr id="3" name="Content Placeholder 2"/>
          <p:cNvSpPr>
            <a:spLocks noGrp="1"/>
          </p:cNvSpPr>
          <p:nvPr>
            <p:ph idx="1"/>
          </p:nvPr>
        </p:nvSpPr>
        <p:spPr/>
        <p:txBody>
          <a:bodyPr/>
          <a:lstStyle/>
          <a:p>
            <a:r>
              <a:rPr lang="en-US" dirty="0" smtClean="0"/>
              <a:t>Disadvantages</a:t>
            </a:r>
          </a:p>
          <a:p>
            <a:pPr lvl="1">
              <a:buFont typeface="Wingdings" pitchFamily="2" charset="2"/>
              <a:buChar char="§"/>
            </a:pPr>
            <a:r>
              <a:rPr lang="en-US" dirty="0" smtClean="0"/>
              <a:t>A network of LEO satellites is needed, which can be costly</a:t>
            </a:r>
          </a:p>
          <a:p>
            <a:pPr lvl="1">
              <a:buFont typeface="Wingdings" pitchFamily="2" charset="2"/>
              <a:buChar char="§"/>
            </a:pPr>
            <a:r>
              <a:rPr lang="en-US" dirty="0" smtClean="0"/>
              <a:t>LEO satellites have to compensate for Doppler shifts cause by their relative movement.</a:t>
            </a:r>
          </a:p>
          <a:p>
            <a:pPr lvl="1">
              <a:buFont typeface="Wingdings" pitchFamily="2" charset="2"/>
              <a:buChar char="§"/>
            </a:pPr>
            <a:r>
              <a:rPr lang="en-US" dirty="0" smtClean="0"/>
              <a:t>Atmospheric drag effects LEO satellites, causing gradual orbital deterioration.</a:t>
            </a:r>
          </a:p>
          <a:p>
            <a:endParaRPr lang="en-US" dirty="0"/>
          </a:p>
        </p:txBody>
      </p:sp>
      <p:sp>
        <p:nvSpPr>
          <p:cNvPr id="4" name="Footer Placeholder 3"/>
          <p:cNvSpPr>
            <a:spLocks noGrp="1"/>
          </p:cNvSpPr>
          <p:nvPr>
            <p:ph type="ftr" sz="quarter" idx="11"/>
          </p:nvPr>
        </p:nvSpPr>
        <p:spPr>
          <a:xfrm>
            <a:off x="2286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Medium Earth Orbit (MEO)</a:t>
            </a:r>
          </a:p>
        </p:txBody>
      </p:sp>
      <p:sp>
        <p:nvSpPr>
          <p:cNvPr id="3" name="Content Placeholder 2"/>
          <p:cNvSpPr>
            <a:spLocks noGrp="1"/>
          </p:cNvSpPr>
          <p:nvPr>
            <p:ph idx="1"/>
          </p:nvPr>
        </p:nvSpPr>
        <p:spPr/>
        <p:txBody>
          <a:bodyPr>
            <a:normAutofit/>
          </a:bodyPr>
          <a:lstStyle/>
          <a:p>
            <a:r>
              <a:rPr lang="en-US" dirty="0" smtClean="0"/>
              <a:t>A MEO satellite is in orbit somewhere between 8,000 km and 18,000 km above the earth’s surface.  </a:t>
            </a:r>
          </a:p>
          <a:p>
            <a:r>
              <a:rPr lang="en-US" dirty="0" smtClean="0"/>
              <a:t>MEO satellites are similar to LEO satellites in functionality.</a:t>
            </a:r>
          </a:p>
          <a:p>
            <a:r>
              <a:rPr lang="en-US" dirty="0" smtClean="0"/>
              <a:t>MEO satellites are visible for much longer periods of time than LEO satellites, usually between 2 to 8 hours.</a:t>
            </a:r>
          </a:p>
          <a:p>
            <a:r>
              <a:rPr lang="en-US" dirty="0" smtClean="0"/>
              <a:t>MEO satellites have a larger coverage area than LEO satellites.  </a:t>
            </a:r>
          </a:p>
          <a:p>
            <a:endParaRPr lang="en-US" dirty="0"/>
          </a:p>
        </p:txBody>
      </p:sp>
      <p:sp>
        <p:nvSpPr>
          <p:cNvPr id="4" name="Footer Placeholder 3"/>
          <p:cNvSpPr>
            <a:spLocks noGrp="1"/>
          </p:cNvSpPr>
          <p:nvPr>
            <p:ph type="ftr" sz="quarter" idx="11"/>
          </p:nvPr>
        </p:nvSpPr>
        <p:spPr>
          <a:xfrm>
            <a:off x="2286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MEO (cont.)</a:t>
            </a:r>
          </a:p>
        </p:txBody>
      </p:sp>
      <p:sp>
        <p:nvSpPr>
          <p:cNvPr id="3" name="Content Placeholder 2"/>
          <p:cNvSpPr>
            <a:spLocks noGrp="1"/>
          </p:cNvSpPr>
          <p:nvPr>
            <p:ph idx="1"/>
          </p:nvPr>
        </p:nvSpPr>
        <p:spPr/>
        <p:txBody>
          <a:bodyPr/>
          <a:lstStyle/>
          <a:p>
            <a:r>
              <a:rPr lang="en-US" dirty="0" smtClean="0"/>
              <a:t>Advantage</a:t>
            </a:r>
          </a:p>
          <a:p>
            <a:pPr lvl="1">
              <a:buFont typeface="Wingdings" pitchFamily="2" charset="2"/>
              <a:buChar char="§"/>
            </a:pPr>
            <a:r>
              <a:rPr lang="en-US" dirty="0" smtClean="0"/>
              <a:t>A MEO satellite’s longer duration of visibility and wider footprint means fewer satellites are needed in a MEO network than a LEO network.</a:t>
            </a:r>
          </a:p>
          <a:p>
            <a:r>
              <a:rPr lang="en-US" dirty="0" smtClean="0"/>
              <a:t>Disadvantage</a:t>
            </a:r>
          </a:p>
          <a:p>
            <a:pPr lvl="1">
              <a:buFont typeface="Wingdings" pitchFamily="2" charset="2"/>
              <a:buChar char="§"/>
            </a:pPr>
            <a:r>
              <a:rPr lang="en-US" dirty="0" smtClean="0"/>
              <a:t>A MEO satellite’s distance gives it a longer time delay and weaker signal than a LEO satellite, though not as bad as a GEO satellite. </a:t>
            </a:r>
          </a:p>
          <a:p>
            <a:endParaRPr lang="en-US" dirty="0"/>
          </a:p>
        </p:txBody>
      </p:sp>
      <p:sp>
        <p:nvSpPr>
          <p:cNvPr id="4" name="Footer Placeholder 3"/>
          <p:cNvSpPr>
            <a:spLocks noGrp="1"/>
          </p:cNvSpPr>
          <p:nvPr>
            <p:ph type="ftr" sz="quarter" idx="11"/>
          </p:nvPr>
        </p:nvSpPr>
        <p:spPr>
          <a:xfrm>
            <a:off x="304800" y="6324600"/>
            <a:ext cx="3352800" cy="365125"/>
          </a:xfrm>
        </p:spPr>
        <p:txBody>
          <a:bodyPr/>
          <a:lstStyle/>
          <a:p>
            <a:r>
              <a:rPr lang="en-US" smtClean="0"/>
              <a:t>swedishcr.weebly.com</a:t>
            </a:r>
            <a:endParaRPr lang="en-US"/>
          </a:p>
        </p:txBody>
      </p:sp>
      <p:sp>
        <p:nvSpPr>
          <p:cNvPr id="5" name="Slide Number Placeholder 4"/>
          <p:cNvSpPr>
            <a:spLocks noGrp="1"/>
          </p:cNvSpPr>
          <p:nvPr>
            <p:ph type="sldNum" sz="quarter" idx="12"/>
          </p:nvPr>
        </p:nvSpPr>
        <p:spPr/>
        <p:txBody>
          <a:bodyPr/>
          <a:lstStyle/>
          <a:p>
            <a:fld id="{144F0326-F020-4B00-BD19-20BFA414373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523999"/>
          </a:xfrm>
        </p:spPr>
        <p:txBody>
          <a:bodyPr>
            <a:normAutofit/>
          </a:bodyPr>
          <a:lstStyle/>
          <a:p>
            <a:r>
              <a:rPr lang="en-US" sz="4800" dirty="0" smtClean="0"/>
              <a:t>SATELLITE COMMUNICATION</a:t>
            </a:r>
            <a:endParaRPr lang="en-US" sz="4800" dirty="0"/>
          </a:p>
        </p:txBody>
      </p:sp>
      <p:pic>
        <p:nvPicPr>
          <p:cNvPr id="4" name="Picture 3" descr="APPLICATIONS-Satellite_Communication-Monitoring(1).jpg"/>
          <p:cNvPicPr>
            <a:picLocks noChangeAspect="1"/>
          </p:cNvPicPr>
          <p:nvPr/>
        </p:nvPicPr>
        <p:blipFill>
          <a:blip r:embed="rId2"/>
          <a:stretch>
            <a:fillRect/>
          </a:stretch>
        </p:blipFill>
        <p:spPr>
          <a:xfrm>
            <a:off x="762000" y="1828800"/>
            <a:ext cx="7239000" cy="41021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wheel spokes="3"/>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Orbits</a:t>
            </a:r>
          </a:p>
        </p:txBody>
      </p:sp>
      <p:sp>
        <p:nvSpPr>
          <p:cNvPr id="3" name="Content Placeholder 2"/>
          <p:cNvSpPr>
            <a:spLocks noGrp="1"/>
          </p:cNvSpPr>
          <p:nvPr>
            <p:ph idx="1"/>
          </p:nvPr>
        </p:nvSpPr>
        <p:spPr/>
        <p:txBody>
          <a:bodyPr/>
          <a:lstStyle/>
          <a:p>
            <a:r>
              <a:rPr lang="en-US" dirty="0" err="1" smtClean="0"/>
              <a:t>Molniya</a:t>
            </a:r>
            <a:r>
              <a:rPr lang="en-US" dirty="0" smtClean="0"/>
              <a:t> Orbit Satellites</a:t>
            </a:r>
          </a:p>
          <a:p>
            <a:pPr lvl="1">
              <a:buFont typeface="Wingdings" pitchFamily="2" charset="2"/>
              <a:buChar char="§"/>
            </a:pPr>
            <a:r>
              <a:rPr lang="en-US" dirty="0" smtClean="0"/>
              <a:t>Used by Russia for decades.</a:t>
            </a:r>
          </a:p>
          <a:p>
            <a:pPr lvl="1">
              <a:buFont typeface="Wingdings" pitchFamily="2" charset="2"/>
              <a:buChar char="§"/>
            </a:pPr>
            <a:r>
              <a:rPr lang="en-US" dirty="0" err="1" smtClean="0"/>
              <a:t>Molniya</a:t>
            </a:r>
            <a:r>
              <a:rPr lang="en-US" dirty="0" smtClean="0"/>
              <a:t> Orbit is an elliptical orbit.  The satellite remains in a nearly fixed position relative to earth for eight hours.</a:t>
            </a:r>
          </a:p>
          <a:p>
            <a:pPr lvl="1">
              <a:buFont typeface="Wingdings" pitchFamily="2" charset="2"/>
              <a:buChar char="§"/>
            </a:pPr>
            <a:r>
              <a:rPr lang="en-US" dirty="0" smtClean="0"/>
              <a:t>A series of three </a:t>
            </a:r>
            <a:r>
              <a:rPr lang="en-US" dirty="0" err="1" smtClean="0"/>
              <a:t>Molniya</a:t>
            </a:r>
            <a:r>
              <a:rPr lang="en-US" dirty="0" smtClean="0"/>
              <a:t> satellites can act like a GEO satellite.</a:t>
            </a:r>
          </a:p>
          <a:p>
            <a:pPr lvl="1">
              <a:buFont typeface="Wingdings" pitchFamily="2" charset="2"/>
              <a:buChar char="§"/>
            </a:pPr>
            <a:r>
              <a:rPr lang="en-US" dirty="0" smtClean="0"/>
              <a:t>Useful in near polar regions.</a:t>
            </a:r>
          </a:p>
          <a:p>
            <a:endParaRPr lang="en-US" dirty="0"/>
          </a:p>
        </p:txBody>
      </p:sp>
      <p:sp>
        <p:nvSpPr>
          <p:cNvPr id="4" name="Footer Placeholder 3"/>
          <p:cNvSpPr>
            <a:spLocks noGrp="1"/>
          </p:cNvSpPr>
          <p:nvPr>
            <p:ph type="ftr" sz="quarter" idx="11"/>
          </p:nvPr>
        </p:nvSpPr>
        <p:spPr>
          <a:xfrm>
            <a:off x="2286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Orbits (cont.)</a:t>
            </a:r>
          </a:p>
        </p:txBody>
      </p:sp>
      <p:sp>
        <p:nvSpPr>
          <p:cNvPr id="3" name="Content Placeholder 2"/>
          <p:cNvSpPr>
            <a:spLocks noGrp="1"/>
          </p:cNvSpPr>
          <p:nvPr>
            <p:ph idx="1"/>
          </p:nvPr>
        </p:nvSpPr>
        <p:spPr/>
        <p:txBody>
          <a:bodyPr/>
          <a:lstStyle/>
          <a:p>
            <a:pPr>
              <a:lnSpc>
                <a:spcPct val="90000"/>
              </a:lnSpc>
            </a:pPr>
            <a:r>
              <a:rPr lang="en-US" dirty="0" smtClean="0"/>
              <a:t>High Altitude Platform (HAP)</a:t>
            </a:r>
          </a:p>
          <a:p>
            <a:pPr lvl="1">
              <a:lnSpc>
                <a:spcPct val="90000"/>
              </a:lnSpc>
              <a:buFont typeface="Wingdings" pitchFamily="2" charset="2"/>
              <a:buChar char="§"/>
            </a:pPr>
            <a:r>
              <a:rPr lang="en-US" dirty="0" smtClean="0"/>
              <a:t>One of the newest ideas in satellite communication.</a:t>
            </a:r>
          </a:p>
          <a:p>
            <a:pPr lvl="1">
              <a:lnSpc>
                <a:spcPct val="90000"/>
              </a:lnSpc>
              <a:buFont typeface="Wingdings" pitchFamily="2" charset="2"/>
              <a:buChar char="§"/>
            </a:pPr>
            <a:r>
              <a:rPr lang="en-US" dirty="0" smtClean="0"/>
              <a:t>A blimp or plane around 20 km above the earth’s surface is used as a satellite.</a:t>
            </a:r>
          </a:p>
          <a:p>
            <a:pPr lvl="1">
              <a:lnSpc>
                <a:spcPct val="90000"/>
              </a:lnSpc>
              <a:buFont typeface="Wingdings" pitchFamily="2" charset="2"/>
              <a:buChar char="§"/>
            </a:pPr>
            <a:r>
              <a:rPr lang="en-US" dirty="0" smtClean="0"/>
              <a:t>HAPs would have very small coverage area, but would have a comparatively strong signal.</a:t>
            </a:r>
          </a:p>
          <a:p>
            <a:pPr lvl="1">
              <a:lnSpc>
                <a:spcPct val="90000"/>
              </a:lnSpc>
              <a:buFont typeface="Wingdings" pitchFamily="2" charset="2"/>
              <a:buChar char="§"/>
            </a:pPr>
            <a:r>
              <a:rPr lang="en-US" dirty="0" smtClean="0"/>
              <a:t>Cheaper to put in position, but would require a lot of them in a network. </a:t>
            </a:r>
          </a:p>
          <a:p>
            <a:endParaRPr lang="en-US" dirty="0"/>
          </a:p>
        </p:txBody>
      </p:sp>
      <p:sp>
        <p:nvSpPr>
          <p:cNvPr id="4" name="Footer Placeholder 3"/>
          <p:cNvSpPr>
            <a:spLocks noGrp="1"/>
          </p:cNvSpPr>
          <p:nvPr>
            <p:ph type="ftr" sz="quarter" idx="11"/>
          </p:nvPr>
        </p:nvSpPr>
        <p:spPr>
          <a:xfrm>
            <a:off x="2286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Frequency Bands</a:t>
            </a:r>
          </a:p>
        </p:txBody>
      </p:sp>
      <p:sp>
        <p:nvSpPr>
          <p:cNvPr id="3" name="Content Placeholder 2"/>
          <p:cNvSpPr>
            <a:spLocks noGrp="1"/>
          </p:cNvSpPr>
          <p:nvPr>
            <p:ph idx="1"/>
          </p:nvPr>
        </p:nvSpPr>
        <p:spPr/>
        <p:txBody>
          <a:bodyPr/>
          <a:lstStyle/>
          <a:p>
            <a:r>
              <a:rPr lang="en-US" sz="2400" dirty="0" smtClean="0"/>
              <a:t>Different kinds of satellites use different frequency bands.</a:t>
            </a:r>
          </a:p>
          <a:p>
            <a:pPr lvl="1">
              <a:buFont typeface="Wingdings" pitchFamily="2" charset="2"/>
              <a:buChar char="§"/>
            </a:pPr>
            <a:r>
              <a:rPr lang="en-US" sz="1800" dirty="0" smtClean="0"/>
              <a:t>L–Band: 1 to 2 GHz, used by MSS</a:t>
            </a:r>
          </a:p>
          <a:p>
            <a:pPr lvl="1">
              <a:buFont typeface="Wingdings" pitchFamily="2" charset="2"/>
              <a:buChar char="§"/>
            </a:pPr>
            <a:r>
              <a:rPr lang="en-US" sz="1800" dirty="0" smtClean="0"/>
              <a:t>S-Band: 2 to 4 GHz, used by MSS, NASA, deep space research</a:t>
            </a:r>
          </a:p>
          <a:p>
            <a:pPr lvl="1">
              <a:buFont typeface="Wingdings" pitchFamily="2" charset="2"/>
              <a:buChar char="§"/>
            </a:pPr>
            <a:r>
              <a:rPr lang="en-US" sz="1800" dirty="0" smtClean="0"/>
              <a:t>C-Band: 4 to 8 GHz, used by FSS</a:t>
            </a:r>
          </a:p>
          <a:p>
            <a:pPr lvl="1">
              <a:buFont typeface="Wingdings" pitchFamily="2" charset="2"/>
              <a:buChar char="§"/>
            </a:pPr>
            <a:r>
              <a:rPr lang="en-US" sz="1800" dirty="0" smtClean="0"/>
              <a:t>X-Band: 8 to 12.5 GHz, used by FSS and in terrestrial imaging, ex: military and meteorological satellites</a:t>
            </a:r>
          </a:p>
          <a:p>
            <a:pPr lvl="1">
              <a:buFont typeface="Wingdings" pitchFamily="2" charset="2"/>
              <a:buChar char="§"/>
            </a:pPr>
            <a:r>
              <a:rPr lang="en-US" sz="1800" dirty="0" smtClean="0"/>
              <a:t>Ku-Band: 12.5 to 18 GHz: used by FSS and BSS (DBS)</a:t>
            </a:r>
          </a:p>
          <a:p>
            <a:pPr lvl="1">
              <a:buFont typeface="Wingdings" pitchFamily="2" charset="2"/>
              <a:buChar char="§"/>
            </a:pPr>
            <a:r>
              <a:rPr lang="en-US" sz="1800" dirty="0" smtClean="0"/>
              <a:t>K-Band: 18 to 26.5 GHz: used by FSS and BSS</a:t>
            </a:r>
          </a:p>
          <a:p>
            <a:pPr lvl="1">
              <a:buFont typeface="Wingdings" pitchFamily="2" charset="2"/>
              <a:buChar char="§"/>
            </a:pPr>
            <a:r>
              <a:rPr lang="en-US" sz="1800" dirty="0" smtClean="0"/>
              <a:t>Ka-Band:  26.5 to 40 GHz: used by FSS</a:t>
            </a:r>
            <a:endParaRPr lang="en-US" dirty="0"/>
          </a:p>
        </p:txBody>
      </p:sp>
      <p:sp>
        <p:nvSpPr>
          <p:cNvPr id="4" name="Footer Placeholder 3"/>
          <p:cNvSpPr>
            <a:spLocks noGrp="1"/>
          </p:cNvSpPr>
          <p:nvPr>
            <p:ph type="ftr" sz="quarter" idx="11"/>
          </p:nvPr>
        </p:nvSpPr>
        <p:spPr>
          <a:xfrm>
            <a:off x="2286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FREQUENCY BAND (Cont.)</a:t>
            </a:r>
            <a:endParaRPr lang="en-US" dirty="0"/>
          </a:p>
        </p:txBody>
      </p:sp>
      <p:sp>
        <p:nvSpPr>
          <p:cNvPr id="3" name="Content Placeholder 2"/>
          <p:cNvSpPr>
            <a:spLocks noGrp="1"/>
          </p:cNvSpPr>
          <p:nvPr>
            <p:ph idx="1"/>
          </p:nvPr>
        </p:nvSpPr>
        <p:spPr/>
        <p:txBody>
          <a:bodyPr>
            <a:normAutofit fontScale="85000" lnSpcReduction="20000"/>
          </a:bodyPr>
          <a:lstStyle/>
          <a:p>
            <a:pPr>
              <a:spcBef>
                <a:spcPct val="50000"/>
              </a:spcBef>
              <a:buFontTx/>
              <a:buChar char="•"/>
            </a:pPr>
            <a:r>
              <a:rPr lang="en-US" sz="2800" dirty="0" smtClean="0">
                <a:solidFill>
                  <a:srgbClr val="333333"/>
                </a:solidFill>
              </a:rPr>
              <a:t> Three common bands:</a:t>
            </a:r>
          </a:p>
          <a:p>
            <a:pPr marL="800100" lvl="1" indent="-342900">
              <a:spcBef>
                <a:spcPct val="50000"/>
              </a:spcBef>
              <a:buFontTx/>
              <a:buAutoNum type="arabicParenR"/>
            </a:pPr>
            <a:r>
              <a:rPr lang="en-US" dirty="0" smtClean="0">
                <a:cs typeface="Arial" charset="0"/>
              </a:rPr>
              <a:t>C-Band.</a:t>
            </a:r>
          </a:p>
          <a:p>
            <a:pPr marL="800100" lvl="1" indent="-342900">
              <a:spcBef>
                <a:spcPct val="50000"/>
              </a:spcBef>
              <a:buFontTx/>
              <a:buAutoNum type="arabicParenR"/>
            </a:pPr>
            <a:r>
              <a:rPr lang="en-US" dirty="0" smtClean="0">
                <a:cs typeface="Arial" charset="0"/>
              </a:rPr>
              <a:t>KU-Band.</a:t>
            </a:r>
          </a:p>
          <a:p>
            <a:pPr marL="800100" lvl="1" indent="-342900">
              <a:spcBef>
                <a:spcPct val="50000"/>
              </a:spcBef>
              <a:buFontTx/>
              <a:buAutoNum type="arabicParenR"/>
            </a:pPr>
            <a:r>
              <a:rPr lang="en-US" dirty="0" smtClean="0">
                <a:cs typeface="Arial" charset="0"/>
              </a:rPr>
              <a:t>KA-Band.</a:t>
            </a:r>
          </a:p>
          <a:p>
            <a:pPr>
              <a:spcBef>
                <a:spcPct val="50000"/>
              </a:spcBef>
              <a:buFontTx/>
              <a:buChar char="•"/>
            </a:pPr>
            <a:r>
              <a:rPr lang="en-US" sz="2800" dirty="0" smtClean="0">
                <a:cs typeface="Arial" charset="0"/>
              </a:rPr>
              <a:t>Most common are C-Band &amp; KU-Band.</a:t>
            </a:r>
          </a:p>
          <a:p>
            <a:pPr>
              <a:spcBef>
                <a:spcPct val="50000"/>
              </a:spcBef>
              <a:buFontTx/>
              <a:buChar char="•"/>
            </a:pPr>
            <a:r>
              <a:rPr lang="en-US" sz="2800" dirty="0" smtClean="0">
                <a:cs typeface="Arial" charset="0"/>
              </a:rPr>
              <a:t>C-Band occupy 4 to 8 GHz frequency:</a:t>
            </a:r>
            <a:br>
              <a:rPr lang="en-US" sz="2800" dirty="0" smtClean="0">
                <a:cs typeface="Arial" charset="0"/>
              </a:rPr>
            </a:br>
            <a:r>
              <a:rPr lang="en-US" dirty="0" smtClean="0">
                <a:cs typeface="Arial" charset="0"/>
              </a:rPr>
              <a:t>- Low frequency.</a:t>
            </a:r>
            <a:br>
              <a:rPr lang="en-US" dirty="0" smtClean="0">
                <a:cs typeface="Arial" charset="0"/>
              </a:rPr>
            </a:br>
            <a:r>
              <a:rPr lang="en-US" dirty="0" smtClean="0">
                <a:cs typeface="Arial" charset="0"/>
              </a:rPr>
              <a:t>- Large antenna (2-3 meters).</a:t>
            </a:r>
          </a:p>
          <a:p>
            <a:pPr>
              <a:spcBef>
                <a:spcPct val="50000"/>
              </a:spcBef>
              <a:buFontTx/>
              <a:buChar char="•"/>
            </a:pPr>
            <a:r>
              <a:rPr lang="en-US" sz="2800" dirty="0" smtClean="0">
                <a:cs typeface="Arial" charset="0"/>
              </a:rPr>
              <a:t>KU-Band occupy 11 to 17 GHz:</a:t>
            </a:r>
            <a:br>
              <a:rPr lang="en-US" sz="2800" dirty="0" smtClean="0">
                <a:cs typeface="Arial" charset="0"/>
              </a:rPr>
            </a:br>
            <a:r>
              <a:rPr lang="en-US" dirty="0" smtClean="0">
                <a:cs typeface="Arial" charset="0"/>
              </a:rPr>
              <a:t>- Large frequency.</a:t>
            </a:r>
            <a:br>
              <a:rPr lang="en-US" dirty="0" smtClean="0">
                <a:cs typeface="Arial" charset="0"/>
              </a:rPr>
            </a:br>
            <a:r>
              <a:rPr lang="en-US" dirty="0" smtClean="0">
                <a:cs typeface="Arial" charset="0"/>
              </a:rPr>
              <a:t>- Small antenna (18-inches!)</a:t>
            </a:r>
            <a:endParaRPr lang="en-US" dirty="0"/>
          </a:p>
        </p:txBody>
      </p:sp>
      <p:sp>
        <p:nvSpPr>
          <p:cNvPr id="4" name="Footer Placeholder 3"/>
          <p:cNvSpPr>
            <a:spLocks noGrp="1"/>
          </p:cNvSpPr>
          <p:nvPr>
            <p:ph type="ftr" sz="quarter" idx="11"/>
          </p:nvPr>
        </p:nvSpPr>
        <p:spPr>
          <a:xfrm>
            <a:off x="2286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MULTIPLE ACCESS TECHNIQUES</a:t>
            </a:r>
            <a:endParaRPr lang="en-US" dirty="0"/>
          </a:p>
        </p:txBody>
      </p:sp>
      <p:sp>
        <p:nvSpPr>
          <p:cNvPr id="3" name="Content Placeholder 2"/>
          <p:cNvSpPr>
            <a:spLocks noGrp="1"/>
          </p:cNvSpPr>
          <p:nvPr>
            <p:ph idx="1"/>
          </p:nvPr>
        </p:nvSpPr>
        <p:spPr/>
        <p:txBody>
          <a:bodyPr>
            <a:normAutofit/>
          </a:bodyPr>
          <a:lstStyle/>
          <a:p>
            <a:r>
              <a:rPr lang="en-US" dirty="0" smtClean="0"/>
              <a:t>FDMA (</a:t>
            </a:r>
            <a:r>
              <a:rPr lang="en-US" sz="2400" dirty="0" smtClean="0"/>
              <a:t>Frequency Division Multiple Access</a:t>
            </a:r>
            <a:r>
              <a:rPr lang="en-US" dirty="0" smtClean="0"/>
              <a:t>)</a:t>
            </a:r>
          </a:p>
          <a:p>
            <a:pPr lvl="2"/>
            <a:r>
              <a:rPr lang="en-US" dirty="0" smtClean="0"/>
              <a:t>It is the oldest and most common. </a:t>
            </a:r>
          </a:p>
          <a:p>
            <a:pPr lvl="2"/>
            <a:r>
              <a:rPr lang="en-US" dirty="0" smtClean="0"/>
              <a:t>the available satellite channel bandwidth is broken into frequency bands for different earth stations. </a:t>
            </a:r>
          </a:p>
          <a:p>
            <a:pPr>
              <a:lnSpc>
                <a:spcPct val="90000"/>
              </a:lnSpc>
            </a:pPr>
            <a:r>
              <a:rPr lang="en-US" dirty="0" smtClean="0"/>
              <a:t>TDMA (</a:t>
            </a:r>
            <a:r>
              <a:rPr lang="en-US" sz="2400" dirty="0" smtClean="0"/>
              <a:t>Time Division Multiple Access</a:t>
            </a:r>
            <a:r>
              <a:rPr lang="en-US" dirty="0" smtClean="0"/>
              <a:t>) </a:t>
            </a:r>
          </a:p>
          <a:p>
            <a:pPr lvl="2">
              <a:lnSpc>
                <a:spcPct val="90000"/>
              </a:lnSpc>
            </a:pPr>
            <a:r>
              <a:rPr lang="en-US" dirty="0" smtClean="0"/>
              <a:t>channels are time multiplexed sequentially</a:t>
            </a:r>
          </a:p>
          <a:p>
            <a:pPr lvl="2">
              <a:lnSpc>
                <a:spcPct val="90000"/>
              </a:lnSpc>
            </a:pPr>
            <a:r>
              <a:rPr lang="en-US" dirty="0" smtClean="0"/>
              <a:t>Each earth station gets to transmit in a fixed time slot only. </a:t>
            </a:r>
          </a:p>
          <a:p>
            <a:pPr lvl="2">
              <a:lnSpc>
                <a:spcPct val="90000"/>
              </a:lnSpc>
            </a:pPr>
            <a:r>
              <a:rPr lang="en-US" dirty="0" smtClean="0"/>
              <a:t>More than one time slot can be assigned to stations with more bandwidth requirements.</a:t>
            </a:r>
          </a:p>
          <a:p>
            <a:pPr lvl="2">
              <a:lnSpc>
                <a:spcPct val="90000"/>
              </a:lnSpc>
            </a:pPr>
            <a:r>
              <a:rPr lang="en-US" dirty="0" smtClean="0"/>
              <a:t>Requires time synchronization between the Earth Stations.</a:t>
            </a:r>
          </a:p>
          <a:p>
            <a:endParaRPr lang="en-US" dirty="0"/>
          </a:p>
        </p:txBody>
      </p:sp>
      <p:sp>
        <p:nvSpPr>
          <p:cNvPr id="4" name="Footer Placeholder 3"/>
          <p:cNvSpPr>
            <a:spLocks noGrp="1"/>
          </p:cNvSpPr>
          <p:nvPr>
            <p:ph type="ftr" sz="quarter" idx="11"/>
          </p:nvPr>
        </p:nvSpPr>
        <p:spPr>
          <a:xfrm>
            <a:off x="2286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pPr>
            <a:r>
              <a:rPr lang="en-US" dirty="0" smtClean="0"/>
              <a:t>CDMA : (Code Division Multiple Access)</a:t>
            </a:r>
          </a:p>
          <a:p>
            <a:pPr lvl="2">
              <a:lnSpc>
                <a:spcPct val="90000"/>
              </a:lnSpc>
            </a:pPr>
            <a:r>
              <a:rPr lang="en-US" dirty="0" smtClean="0"/>
              <a:t>Combination of time/frequency multiplexing</a:t>
            </a:r>
          </a:p>
          <a:p>
            <a:pPr lvl="2">
              <a:lnSpc>
                <a:spcPct val="90000"/>
              </a:lnSpc>
              <a:buNone/>
            </a:pPr>
            <a:r>
              <a:rPr lang="en-US" dirty="0" smtClean="0"/>
              <a:t>   ( a form of spread spectrum modulation).</a:t>
            </a:r>
          </a:p>
          <a:p>
            <a:pPr lvl="2">
              <a:lnSpc>
                <a:spcPct val="90000"/>
              </a:lnSpc>
            </a:pPr>
            <a:r>
              <a:rPr lang="en-US" dirty="0" smtClean="0"/>
              <a:t> It provides a decentralized way of providing separate channels without timing synchronization. It is a relatively new scheme but is expected to be more </a:t>
            </a:r>
          </a:p>
          <a:p>
            <a:pPr lvl="2">
              <a:lnSpc>
                <a:spcPct val="90000"/>
              </a:lnSpc>
            </a:pPr>
            <a:r>
              <a:rPr lang="en-US" dirty="0" smtClean="0"/>
              <a:t>common in future satellites.</a:t>
            </a:r>
          </a:p>
          <a:p>
            <a:pPr lvl="2">
              <a:lnSpc>
                <a:spcPct val="90000"/>
              </a:lnSpc>
            </a:pPr>
            <a:endParaRPr lang="en-US" dirty="0"/>
          </a:p>
        </p:txBody>
      </p:sp>
      <p:sp>
        <p:nvSpPr>
          <p:cNvPr id="4" name="Rectangle 3"/>
          <p:cNvSpPr/>
          <p:nvPr/>
        </p:nvSpPr>
        <p:spPr>
          <a:xfrm>
            <a:off x="990600" y="5029200"/>
            <a:ext cx="7239000" cy="461665"/>
          </a:xfrm>
          <a:prstGeom prst="rect">
            <a:avLst/>
          </a:prstGeom>
        </p:spPr>
        <p:txBody>
          <a:bodyPr wrap="square">
            <a:spAutoFit/>
          </a:bodyPr>
          <a:lstStyle/>
          <a:p>
            <a:pPr lvl="1"/>
            <a:endParaRPr lang="en-US" sz="2400" dirty="0" smtClean="0"/>
          </a:p>
        </p:txBody>
      </p:sp>
      <p:sp>
        <p:nvSpPr>
          <p:cNvPr id="5" name="Footer Placeholder 4"/>
          <p:cNvSpPr>
            <a:spLocks noGrp="1"/>
          </p:cNvSpPr>
          <p:nvPr>
            <p:ph type="ftr" sz="quarter" idx="11"/>
          </p:nvPr>
        </p:nvSpPr>
        <p:spPr>
          <a:xfrm>
            <a:off x="304800" y="6324600"/>
            <a:ext cx="3352800" cy="365125"/>
          </a:xfrm>
        </p:spPr>
        <p:txBody>
          <a:bodyPr/>
          <a:lstStyle/>
          <a:p>
            <a:r>
              <a:rPr lang="en-US" dirty="0" smtClean="0"/>
              <a:t>swedishcr.weebly.com</a:t>
            </a:r>
            <a:endParaRPr lang="en-US" dirty="0"/>
          </a:p>
        </p:txBody>
      </p:sp>
      <p:sp>
        <p:nvSpPr>
          <p:cNvPr id="6" name="Slide Number Placeholder 5"/>
          <p:cNvSpPr>
            <a:spLocks noGrp="1"/>
          </p:cNvSpPr>
          <p:nvPr>
            <p:ph type="sldNum" sz="quarter" idx="12"/>
          </p:nvPr>
        </p:nvSpPr>
        <p:spPr/>
        <p:txBody>
          <a:bodyPr/>
          <a:lstStyle/>
          <a:p>
            <a:fld id="{144F0326-F020-4B00-BD19-20BFA414373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Launching Satellites</a:t>
            </a:r>
            <a:endParaRPr lang="en-US" dirty="0"/>
          </a:p>
        </p:txBody>
      </p:sp>
      <p:pic>
        <p:nvPicPr>
          <p:cNvPr id="4" name="Picture 5" descr="lunching"/>
          <p:cNvPicPr>
            <a:picLocks noGrp="1" noChangeAspect="1" noChangeArrowheads="1"/>
          </p:cNvPicPr>
          <p:nvPr>
            <p:ph idx="1"/>
          </p:nvPr>
        </p:nvPicPr>
        <p:blipFill>
          <a:blip r:embed="rId2"/>
          <a:stretch>
            <a:fillRect/>
          </a:stretch>
        </p:blipFill>
        <p:spPr bwMode="auto">
          <a:xfrm>
            <a:off x="777393" y="1935163"/>
            <a:ext cx="7589214" cy="4389437"/>
          </a:xfrm>
          <a:prstGeom prst="rect">
            <a:avLst/>
          </a:prstGeom>
          <a:noFill/>
          <a:ln w="9525">
            <a:noFill/>
            <a:miter lim="800000"/>
            <a:headEnd/>
            <a:tailEnd/>
          </a:ln>
        </p:spPr>
      </p:pic>
      <p:sp>
        <p:nvSpPr>
          <p:cNvPr id="5" name="Rectangle 4"/>
          <p:cNvSpPr/>
          <p:nvPr/>
        </p:nvSpPr>
        <p:spPr>
          <a:xfrm>
            <a:off x="914400" y="1524000"/>
            <a:ext cx="6934200" cy="369332"/>
          </a:xfrm>
          <a:prstGeom prst="rect">
            <a:avLst/>
          </a:prstGeom>
        </p:spPr>
        <p:txBody>
          <a:bodyPr wrap="square">
            <a:spAutoFit/>
          </a:bodyPr>
          <a:lstStyle/>
          <a:p>
            <a:r>
              <a:rPr lang="en-US" dirty="0" smtClean="0">
                <a:solidFill>
                  <a:srgbClr val="333333"/>
                </a:solidFill>
              </a:rPr>
              <a:t> How does a satellite stay in it’s orbit?</a:t>
            </a:r>
            <a:endParaRPr lang="en-US" dirty="0"/>
          </a:p>
        </p:txBody>
      </p:sp>
      <p:sp>
        <p:nvSpPr>
          <p:cNvPr id="6" name="Footer Placeholder 5"/>
          <p:cNvSpPr>
            <a:spLocks noGrp="1"/>
          </p:cNvSpPr>
          <p:nvPr>
            <p:ph type="ftr" sz="quarter" idx="11"/>
          </p:nvPr>
        </p:nvSpPr>
        <p:spPr>
          <a:xfrm>
            <a:off x="304800" y="6324600"/>
            <a:ext cx="3352800" cy="365125"/>
          </a:xfrm>
        </p:spPr>
        <p:txBody>
          <a:bodyPr/>
          <a:lstStyle/>
          <a:p>
            <a:r>
              <a:rPr lang="en-US" dirty="0" smtClean="0"/>
              <a:t>swedishcr.weebly.com</a:t>
            </a:r>
            <a:endParaRPr lang="en-US" dirty="0"/>
          </a:p>
        </p:txBody>
      </p:sp>
      <p:sp>
        <p:nvSpPr>
          <p:cNvPr id="7" name="Slide Number Placeholder 6"/>
          <p:cNvSpPr>
            <a:spLocks noGrp="1"/>
          </p:cNvSpPr>
          <p:nvPr>
            <p:ph type="sldNum" sz="quarter" idx="12"/>
          </p:nvPr>
        </p:nvSpPr>
        <p:spPr/>
        <p:txBody>
          <a:bodyPr/>
          <a:lstStyle/>
          <a:p>
            <a:fld id="{144F0326-F020-4B00-BD19-20BFA414373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333333"/>
                </a:solidFill>
              </a:rPr>
              <a:t> </a:t>
            </a:r>
            <a:r>
              <a:rPr lang="en-US" dirty="0" smtClean="0">
                <a:solidFill>
                  <a:srgbClr val="333333"/>
                </a:solidFill>
                <a:cs typeface="Arial" charset="0"/>
              </a:rPr>
              <a:t>Consider the light bulb example:</a:t>
            </a:r>
            <a:endParaRPr lang="en-US" dirty="0"/>
          </a:p>
        </p:txBody>
      </p:sp>
      <p:pic>
        <p:nvPicPr>
          <p:cNvPr id="4" name="Picture 5" descr="light bulb"/>
          <p:cNvPicPr>
            <a:picLocks noChangeAspect="1" noChangeArrowheads="1"/>
          </p:cNvPicPr>
          <p:nvPr/>
        </p:nvPicPr>
        <p:blipFill>
          <a:blip r:embed="rId2"/>
          <a:srcRect/>
          <a:stretch>
            <a:fillRect/>
          </a:stretch>
        </p:blipFill>
        <p:spPr bwMode="auto">
          <a:xfrm>
            <a:off x="1552074" y="2426368"/>
            <a:ext cx="6896100" cy="3790950"/>
          </a:xfrm>
          <a:prstGeom prst="rect">
            <a:avLst/>
          </a:prstGeom>
          <a:noFill/>
          <a:ln w="9525">
            <a:noFill/>
            <a:miter lim="800000"/>
            <a:headEnd/>
            <a:tailEnd/>
          </a:ln>
        </p:spPr>
      </p:pic>
      <p:sp>
        <p:nvSpPr>
          <p:cNvPr id="5" name="Footer Placeholder 4"/>
          <p:cNvSpPr>
            <a:spLocks noGrp="1"/>
          </p:cNvSpPr>
          <p:nvPr>
            <p:ph type="ftr" sz="quarter" idx="11"/>
          </p:nvPr>
        </p:nvSpPr>
        <p:spPr>
          <a:xfrm>
            <a:off x="228600" y="6324600"/>
            <a:ext cx="3352800" cy="365125"/>
          </a:xfrm>
        </p:spPr>
        <p:txBody>
          <a:bodyPr/>
          <a:lstStyle/>
          <a:p>
            <a:r>
              <a:rPr lang="en-US" dirty="0" smtClean="0"/>
              <a:t>swedishcr.weebly.com</a:t>
            </a:r>
            <a:endParaRPr lang="en-US" dirty="0"/>
          </a:p>
        </p:txBody>
      </p:sp>
      <p:sp>
        <p:nvSpPr>
          <p:cNvPr id="6" name="Slide Number Placeholder 5"/>
          <p:cNvSpPr>
            <a:spLocks noGrp="1"/>
          </p:cNvSpPr>
          <p:nvPr>
            <p:ph type="sldNum" sz="quarter" idx="12"/>
          </p:nvPr>
        </p:nvSpPr>
        <p:spPr/>
        <p:txBody>
          <a:bodyPr/>
          <a:lstStyle/>
          <a:p>
            <a:fld id="{144F0326-F020-4B00-BD19-20BFA414373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p:txBody>
          <a:bodyPr>
            <a:normAutofit fontScale="77500" lnSpcReduction="20000"/>
          </a:bodyPr>
          <a:lstStyle/>
          <a:p>
            <a:pPr>
              <a:spcBef>
                <a:spcPct val="50000"/>
              </a:spcBef>
              <a:buFontTx/>
              <a:buChar char="•"/>
            </a:pPr>
            <a:r>
              <a:rPr lang="en-US" sz="4400" dirty="0" smtClean="0">
                <a:solidFill>
                  <a:srgbClr val="333333"/>
                </a:solidFill>
              </a:rPr>
              <a:t>Telephony</a:t>
            </a:r>
            <a:br>
              <a:rPr lang="en-US" sz="4400" dirty="0" smtClean="0">
                <a:solidFill>
                  <a:srgbClr val="333333"/>
                </a:solidFill>
              </a:rPr>
            </a:br>
            <a:r>
              <a:rPr lang="en-US" sz="4400" dirty="0" smtClean="0">
                <a:solidFill>
                  <a:srgbClr val="333333"/>
                </a:solidFill>
              </a:rPr>
              <a:t>   </a:t>
            </a:r>
            <a:r>
              <a:rPr lang="en-US" sz="3600" dirty="0" smtClean="0"/>
              <a:t>- Fixed points</a:t>
            </a:r>
            <a:r>
              <a:rPr lang="ar-SA" sz="3600" dirty="0" smtClean="0">
                <a:cs typeface="Arial" charset="0"/>
              </a:rPr>
              <a:t>&lt;</a:t>
            </a:r>
            <a:r>
              <a:rPr lang="en-US" sz="3600" dirty="0" smtClean="0">
                <a:cs typeface="Arial" charset="0"/>
              </a:rPr>
              <a:t> earth station&gt; Satellite&gt; earth station&gt; fixed points.</a:t>
            </a:r>
          </a:p>
          <a:p>
            <a:pPr>
              <a:spcBef>
                <a:spcPct val="50000"/>
              </a:spcBef>
            </a:pPr>
            <a:endParaRPr lang="en-US" sz="1400" dirty="0" smtClean="0">
              <a:solidFill>
                <a:srgbClr val="333333"/>
              </a:solidFill>
              <a:cs typeface="Arial" charset="0"/>
            </a:endParaRPr>
          </a:p>
          <a:p>
            <a:pPr>
              <a:spcBef>
                <a:spcPct val="50000"/>
              </a:spcBef>
              <a:buFontTx/>
              <a:buChar char="•"/>
            </a:pPr>
            <a:r>
              <a:rPr lang="en-US" sz="4400" dirty="0" smtClean="0">
                <a:solidFill>
                  <a:srgbClr val="333333"/>
                </a:solidFill>
              </a:rPr>
              <a:t>  Television &amp; Radio</a:t>
            </a:r>
            <a:br>
              <a:rPr lang="en-US" sz="4400" dirty="0" smtClean="0">
                <a:solidFill>
                  <a:srgbClr val="333333"/>
                </a:solidFill>
              </a:rPr>
            </a:br>
            <a:r>
              <a:rPr lang="en-US" sz="4400" dirty="0" smtClean="0">
                <a:solidFill>
                  <a:srgbClr val="333333"/>
                </a:solidFill>
              </a:rPr>
              <a:t>   </a:t>
            </a:r>
            <a:r>
              <a:rPr lang="en-US" dirty="0" smtClean="0"/>
              <a:t>- e.g. Direct broadcast satellite (DBS) &amp; Fixed service satellite (FFS).</a:t>
            </a:r>
            <a:br>
              <a:rPr lang="en-US" dirty="0" smtClean="0"/>
            </a:br>
            <a:r>
              <a:rPr lang="en-US" dirty="0" smtClean="0"/>
              <a:t>    </a:t>
            </a:r>
          </a:p>
          <a:p>
            <a:pPr>
              <a:spcBef>
                <a:spcPct val="50000"/>
              </a:spcBef>
            </a:pPr>
            <a:endParaRPr lang="en-US" sz="1400" dirty="0" smtClean="0">
              <a:solidFill>
                <a:srgbClr val="333333"/>
              </a:solidFill>
            </a:endParaRPr>
          </a:p>
          <a:p>
            <a:pPr>
              <a:spcBef>
                <a:spcPct val="50000"/>
              </a:spcBef>
              <a:buFontTx/>
              <a:buChar char="•"/>
            </a:pPr>
            <a:r>
              <a:rPr lang="en-US" sz="4400" dirty="0" smtClean="0"/>
              <a:t>  Mobile satellite technology</a:t>
            </a:r>
            <a:br>
              <a:rPr lang="en-US" sz="4400" dirty="0" smtClean="0"/>
            </a:br>
            <a:r>
              <a:rPr lang="en-US" sz="4400" dirty="0" smtClean="0"/>
              <a:t>   </a:t>
            </a:r>
            <a:r>
              <a:rPr lang="en-US" dirty="0" smtClean="0"/>
              <a:t>- Special antenna called mobile satellite antenna.</a:t>
            </a:r>
            <a:br>
              <a:rPr lang="en-US" dirty="0" smtClean="0"/>
            </a:br>
            <a:r>
              <a:rPr lang="en-US" dirty="0" smtClean="0"/>
              <a:t>     - No matter where or how this antenna is mounted on.</a:t>
            </a:r>
          </a:p>
          <a:p>
            <a:endParaRPr lang="en-US" dirty="0"/>
          </a:p>
        </p:txBody>
      </p:sp>
      <p:sp>
        <p:nvSpPr>
          <p:cNvPr id="4" name="Footer Placeholder 3"/>
          <p:cNvSpPr>
            <a:spLocks noGrp="1"/>
          </p:cNvSpPr>
          <p:nvPr>
            <p:ph type="ftr" sz="quarter" idx="11"/>
          </p:nvPr>
        </p:nvSpPr>
        <p:spPr>
          <a:xfrm>
            <a:off x="2286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p:txBody>
          <a:bodyPr>
            <a:normAutofit fontScale="77500" lnSpcReduction="20000"/>
          </a:bodyPr>
          <a:lstStyle/>
          <a:p>
            <a:pPr>
              <a:spcBef>
                <a:spcPct val="50000"/>
              </a:spcBef>
              <a:buFontTx/>
              <a:buChar char="•"/>
            </a:pPr>
            <a:r>
              <a:rPr lang="en-US" sz="4400" dirty="0" smtClean="0">
                <a:solidFill>
                  <a:srgbClr val="333333"/>
                </a:solidFill>
              </a:rPr>
              <a:t> Amateur radio</a:t>
            </a:r>
            <a:br>
              <a:rPr lang="en-US" sz="4400" dirty="0" smtClean="0">
                <a:solidFill>
                  <a:srgbClr val="333333"/>
                </a:solidFill>
              </a:rPr>
            </a:br>
            <a:r>
              <a:rPr lang="en-US" sz="4400" dirty="0" smtClean="0">
                <a:solidFill>
                  <a:srgbClr val="333333"/>
                </a:solidFill>
              </a:rPr>
              <a:t>   </a:t>
            </a:r>
            <a:r>
              <a:rPr lang="en-US" sz="3600" dirty="0" smtClean="0"/>
              <a:t>- </a:t>
            </a:r>
            <a:r>
              <a:rPr lang="en-US" dirty="0" smtClean="0"/>
              <a:t>Access to OSCAR satellite</a:t>
            </a:r>
            <a:r>
              <a:rPr lang="en-US" sz="3600" dirty="0" smtClean="0">
                <a:cs typeface="Arial" charset="0"/>
              </a:rPr>
              <a:t>.</a:t>
            </a:r>
            <a:br>
              <a:rPr lang="en-US" sz="3600" dirty="0" smtClean="0">
                <a:cs typeface="Arial" charset="0"/>
              </a:rPr>
            </a:br>
            <a:r>
              <a:rPr lang="en-US" sz="3600" dirty="0" smtClean="0">
                <a:cs typeface="Arial" charset="0"/>
              </a:rPr>
              <a:t>    - Low earth orbits.</a:t>
            </a:r>
          </a:p>
          <a:p>
            <a:pPr>
              <a:spcBef>
                <a:spcPct val="50000"/>
              </a:spcBef>
            </a:pPr>
            <a:endParaRPr lang="en-US" sz="1400" dirty="0" smtClean="0">
              <a:solidFill>
                <a:srgbClr val="333333"/>
              </a:solidFill>
              <a:cs typeface="Arial" charset="0"/>
            </a:endParaRPr>
          </a:p>
          <a:p>
            <a:pPr>
              <a:spcBef>
                <a:spcPct val="50000"/>
              </a:spcBef>
              <a:buFontTx/>
              <a:buChar char="•"/>
            </a:pPr>
            <a:r>
              <a:rPr lang="en-US" sz="4400" dirty="0" smtClean="0">
                <a:solidFill>
                  <a:srgbClr val="333333"/>
                </a:solidFill>
              </a:rPr>
              <a:t>  Internet</a:t>
            </a:r>
            <a:br>
              <a:rPr lang="en-US" sz="4400" dirty="0" smtClean="0">
                <a:solidFill>
                  <a:srgbClr val="333333"/>
                </a:solidFill>
              </a:rPr>
            </a:br>
            <a:r>
              <a:rPr lang="en-US" sz="4400" dirty="0" smtClean="0">
                <a:solidFill>
                  <a:srgbClr val="333333"/>
                </a:solidFill>
              </a:rPr>
              <a:t>   </a:t>
            </a:r>
            <a:r>
              <a:rPr lang="en-US" dirty="0" smtClean="0"/>
              <a:t>- High Speed.</a:t>
            </a:r>
            <a:br>
              <a:rPr lang="en-US" dirty="0" smtClean="0"/>
            </a:br>
            <a:r>
              <a:rPr lang="en-US" dirty="0" smtClean="0"/>
              <a:t>     - Useful for far away places.</a:t>
            </a:r>
          </a:p>
          <a:p>
            <a:pPr>
              <a:spcBef>
                <a:spcPct val="50000"/>
              </a:spcBef>
            </a:pPr>
            <a:endParaRPr lang="en-US" sz="1400" dirty="0" smtClean="0">
              <a:solidFill>
                <a:srgbClr val="333333"/>
              </a:solidFill>
            </a:endParaRPr>
          </a:p>
          <a:p>
            <a:pPr>
              <a:spcBef>
                <a:spcPct val="50000"/>
              </a:spcBef>
              <a:buFontTx/>
              <a:buChar char="•"/>
            </a:pPr>
            <a:r>
              <a:rPr lang="en-US" sz="4400" dirty="0" smtClean="0"/>
              <a:t>  Military</a:t>
            </a:r>
            <a:br>
              <a:rPr lang="en-US" sz="4400" dirty="0" smtClean="0"/>
            </a:br>
            <a:r>
              <a:rPr lang="en-US" sz="4400" dirty="0" smtClean="0"/>
              <a:t>   </a:t>
            </a:r>
            <a:r>
              <a:rPr lang="en-US" dirty="0" smtClean="0"/>
              <a:t>- Uses geostationary satellites.</a:t>
            </a:r>
            <a:br>
              <a:rPr lang="en-US" dirty="0" smtClean="0"/>
            </a:br>
            <a:r>
              <a:rPr lang="en-US" dirty="0" smtClean="0"/>
              <a:t>     - Example: The Defense Satellite Communications System (DSCS).</a:t>
            </a:r>
            <a:endParaRPr lang="en-US" dirty="0"/>
          </a:p>
        </p:txBody>
      </p:sp>
      <p:sp>
        <p:nvSpPr>
          <p:cNvPr id="4" name="Footer Placeholder 3"/>
          <p:cNvSpPr>
            <a:spLocks noGrp="1"/>
          </p:cNvSpPr>
          <p:nvPr>
            <p:ph type="ftr" sz="quarter" idx="11"/>
          </p:nvPr>
        </p:nvSpPr>
        <p:spPr>
          <a:xfrm>
            <a:off x="2286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MEMBERS</a:t>
            </a:r>
            <a:endParaRPr lang="en-US" dirty="0"/>
          </a:p>
        </p:txBody>
      </p:sp>
      <p:sp>
        <p:nvSpPr>
          <p:cNvPr id="3" name="Content Placeholder 2"/>
          <p:cNvSpPr>
            <a:spLocks noGrp="1"/>
          </p:cNvSpPr>
          <p:nvPr>
            <p:ph idx="1"/>
          </p:nvPr>
        </p:nvSpPr>
        <p:spPr/>
        <p:txBody>
          <a:bodyPr/>
          <a:lstStyle/>
          <a:p>
            <a:endParaRPr lang="en-US" dirty="0" smtClean="0"/>
          </a:p>
          <a:p>
            <a:r>
              <a:rPr lang="en-US" dirty="0" err="1" smtClean="0"/>
              <a:t>Jalil</a:t>
            </a:r>
            <a:r>
              <a:rPr lang="en-US" dirty="0" smtClean="0"/>
              <a:t> Ahmed </a:t>
            </a:r>
          </a:p>
          <a:p>
            <a:r>
              <a:rPr lang="en-US" dirty="0" err="1" smtClean="0"/>
              <a:t>Sadia</a:t>
            </a:r>
            <a:r>
              <a:rPr lang="en-US" dirty="0" smtClean="0"/>
              <a:t> </a:t>
            </a:r>
            <a:r>
              <a:rPr lang="en-US" dirty="0" err="1" smtClean="0"/>
              <a:t>Imtiaz</a:t>
            </a:r>
            <a:endParaRPr lang="en-US" dirty="0" smtClean="0"/>
          </a:p>
          <a:p>
            <a:r>
              <a:rPr lang="en-US" dirty="0" err="1" smtClean="0"/>
              <a:t>Zaigham</a:t>
            </a:r>
            <a:r>
              <a:rPr lang="en-US" dirty="0" smtClean="0"/>
              <a:t> </a:t>
            </a:r>
            <a:r>
              <a:rPr lang="en-US" dirty="0" err="1" smtClean="0"/>
              <a:t>Abbas</a:t>
            </a:r>
            <a:endParaRPr lang="en-US" dirty="0" smtClean="0"/>
          </a:p>
          <a:p>
            <a:r>
              <a:rPr lang="en-US" dirty="0" smtClean="0"/>
              <a:t>Faisal </a:t>
            </a:r>
            <a:r>
              <a:rPr lang="en-US" dirty="0" err="1" smtClean="0"/>
              <a:t>Jamil</a:t>
            </a:r>
            <a:endParaRPr lang="en-US" dirty="0" smtClean="0"/>
          </a:p>
          <a:p>
            <a:pPr>
              <a:buNone/>
            </a:pPr>
            <a:endParaRPr lang="en-US" dirty="0"/>
          </a:p>
        </p:txBody>
      </p:sp>
      <p:pic>
        <p:nvPicPr>
          <p:cNvPr id="5" name="Picture 4" descr="115aecdc9a202ed322d671df72fceca33eebc731_large.jpg"/>
          <p:cNvPicPr>
            <a:picLocks noChangeAspect="1"/>
          </p:cNvPicPr>
          <p:nvPr/>
        </p:nvPicPr>
        <p:blipFill>
          <a:blip r:embed="rId2"/>
          <a:stretch>
            <a:fillRect/>
          </a:stretch>
        </p:blipFill>
        <p:spPr>
          <a:xfrm>
            <a:off x="4495800" y="2057400"/>
            <a:ext cx="3286125" cy="2324100"/>
          </a:xfrm>
          <a:prstGeom prst="rect">
            <a:avLst/>
          </a:prstGeom>
        </p:spPr>
      </p:pic>
      <p:sp>
        <p:nvSpPr>
          <p:cNvPr id="6" name="Footer Placeholder 5"/>
          <p:cNvSpPr>
            <a:spLocks noGrp="1"/>
          </p:cNvSpPr>
          <p:nvPr>
            <p:ph type="ftr" sz="quarter" idx="11"/>
          </p:nvPr>
        </p:nvSpPr>
        <p:spPr>
          <a:xfrm>
            <a:off x="304800" y="6324600"/>
            <a:ext cx="3352800" cy="365125"/>
          </a:xfrm>
        </p:spPr>
        <p:txBody>
          <a:bodyPr/>
          <a:lstStyle/>
          <a:p>
            <a:r>
              <a:rPr lang="en-US" dirty="0" smtClean="0"/>
              <a:t>swedishcr.weebly.com</a:t>
            </a:r>
            <a:endParaRPr lang="en-US" dirty="0"/>
          </a:p>
        </p:txBody>
      </p:sp>
      <p:sp>
        <p:nvSpPr>
          <p:cNvPr id="7" name="Slide Number Placeholder 6"/>
          <p:cNvSpPr>
            <a:spLocks noGrp="1"/>
          </p:cNvSpPr>
          <p:nvPr>
            <p:ph type="sldNum" sz="quarter" idx="12"/>
          </p:nvPr>
        </p:nvSpPr>
        <p:spPr/>
        <p:txBody>
          <a:bodyPr/>
          <a:lstStyle/>
          <a:p>
            <a:fld id="{144F0326-F020-4B00-BD19-20BFA414373B}" type="slidenum">
              <a:rPr lang="en-US" smtClean="0"/>
              <a:pPr/>
              <a:t>3</a:t>
            </a:fld>
            <a:endParaRPr lang="en-US"/>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solidFill>
                  <a:srgbClr val="333333"/>
                </a:solidFill>
                <a:effectLst>
                  <a:outerShdw blurRad="38100" dist="38100" dir="2700000" algn="tl">
                    <a:srgbClr val="C0C0C0"/>
                  </a:outerShdw>
                </a:effectLst>
              </a:rPr>
              <a:t>Satellites remain the best utilization used for communications due to their speed and other advantages mentioned in this presentation.</a:t>
            </a:r>
          </a:p>
          <a:p>
            <a:endParaRPr lang="en-US" dirty="0">
              <a:solidFill>
                <a:srgbClr val="333333"/>
              </a:solidFill>
              <a:effectLst>
                <a:outerShdw blurRad="38100" dist="38100" dir="2700000" algn="tl">
                  <a:srgbClr val="C0C0C0"/>
                </a:outerShdw>
              </a:effectLst>
            </a:endParaRPr>
          </a:p>
          <a:p>
            <a:endParaRPr lang="en-US" dirty="0" smtClean="0">
              <a:solidFill>
                <a:srgbClr val="333333"/>
              </a:solidFill>
              <a:effectLst>
                <a:outerShdw blurRad="38100" dist="38100" dir="2700000" algn="tl">
                  <a:srgbClr val="C0C0C0"/>
                </a:outerShdw>
              </a:effectLst>
            </a:endParaRPr>
          </a:p>
          <a:p>
            <a:endParaRPr lang="en-US" dirty="0">
              <a:solidFill>
                <a:srgbClr val="333333"/>
              </a:solidFill>
              <a:effectLst>
                <a:outerShdw blurRad="38100" dist="38100" dir="2700000" algn="tl">
                  <a:srgbClr val="C0C0C0"/>
                </a:outerShdw>
              </a:effectLst>
            </a:endParaRPr>
          </a:p>
          <a:p>
            <a:pPr>
              <a:buNone/>
            </a:pPr>
            <a:r>
              <a:rPr lang="en-US" dirty="0" smtClean="0">
                <a:solidFill>
                  <a:srgbClr val="333333"/>
                </a:solidFill>
                <a:effectLst>
                  <a:outerShdw blurRad="38100" dist="38100" dir="2700000" algn="tl">
                    <a:srgbClr val="C0C0C0"/>
                  </a:outerShdw>
                </a:effectLst>
              </a:rPr>
              <a:t>                   </a:t>
            </a:r>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
        <p:nvSpPr>
          <p:cNvPr id="5" name="Slide Number Placeholder 4"/>
          <p:cNvSpPr>
            <a:spLocks noGrp="1"/>
          </p:cNvSpPr>
          <p:nvPr>
            <p:ph type="sldNum" sz="quarter" idx="12"/>
          </p:nvPr>
        </p:nvSpPr>
        <p:spPr/>
        <p:txBody>
          <a:bodyPr/>
          <a:lstStyle/>
          <a:p>
            <a:fld id="{144F0326-F020-4B00-BD19-20BFA414373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anks.jpg"/>
          <p:cNvPicPr>
            <a:picLocks noGrp="1" noChangeAspect="1"/>
          </p:cNvPicPr>
          <p:nvPr>
            <p:ph idx="1"/>
          </p:nvPr>
        </p:nvPicPr>
        <p:blipFill>
          <a:blip r:embed="rId2"/>
          <a:stretch>
            <a:fillRect/>
          </a:stretch>
        </p:blipFill>
        <p:spPr>
          <a:xfrm>
            <a:off x="0" y="0"/>
            <a:ext cx="9138428" cy="6858000"/>
          </a:xfrm>
        </p:spPr>
      </p:pic>
      <p:sp>
        <p:nvSpPr>
          <p:cNvPr id="3" name="Footer Placeholder 2"/>
          <p:cNvSpPr>
            <a:spLocks noGrp="1"/>
          </p:cNvSpPr>
          <p:nvPr>
            <p:ph type="ftr" sz="quarter" idx="11"/>
          </p:nvPr>
        </p:nvSpPr>
        <p:spPr/>
        <p:txBody>
          <a:bodyPr/>
          <a:lstStyle/>
          <a:p>
            <a:r>
              <a:rPr lang="en-US" smtClean="0"/>
              <a:t>swedishcr.weebly.com</a:t>
            </a:r>
            <a:endParaRPr lang="en-US"/>
          </a:p>
        </p:txBody>
      </p:sp>
      <p:sp>
        <p:nvSpPr>
          <p:cNvPr id="5" name="Slide Number Placeholder 4"/>
          <p:cNvSpPr>
            <a:spLocks noGrp="1"/>
          </p:cNvSpPr>
          <p:nvPr>
            <p:ph type="sldNum" sz="quarter" idx="12"/>
          </p:nvPr>
        </p:nvSpPr>
        <p:spPr/>
        <p:txBody>
          <a:bodyPr/>
          <a:lstStyle/>
          <a:p>
            <a:fld id="{144F0326-F020-4B00-BD19-20BFA414373B}" type="slidenum">
              <a:rPr lang="en-US" smtClean="0"/>
              <a:pPr/>
              <a:t>31</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457200" y="457200"/>
            <a:ext cx="8305800" cy="1143000"/>
          </a:xfrm>
        </p:spPr>
        <p:txBody>
          <a:bodyPr/>
          <a:lstStyle/>
          <a:p>
            <a:pPr eaLnBrk="1" hangingPunct="1"/>
            <a:r>
              <a:rPr lang="en-US" dirty="0" smtClean="0"/>
              <a:t> Topics of Presentation</a:t>
            </a:r>
          </a:p>
        </p:txBody>
      </p:sp>
      <p:sp>
        <p:nvSpPr>
          <p:cNvPr id="15365" name="Freeform 5"/>
          <p:cNvSpPr>
            <a:spLocks noEditPoints="1"/>
          </p:cNvSpPr>
          <p:nvPr/>
        </p:nvSpPr>
        <p:spPr bwMode="gray">
          <a:xfrm rot="-1358056">
            <a:off x="1077913" y="2538413"/>
            <a:ext cx="6853237" cy="2803525"/>
          </a:xfrm>
          <a:custGeom>
            <a:avLst/>
            <a:gdLst/>
            <a:ahLst/>
            <a:cxnLst>
              <a:cxn ang="0">
                <a:pos x="1692" y="12"/>
              </a:cxn>
              <a:cxn ang="0">
                <a:pos x="1234" y="74"/>
              </a:cxn>
              <a:cxn ang="0">
                <a:pos x="828" y="182"/>
              </a:cxn>
              <a:cxn ang="0">
                <a:pos x="486" y="330"/>
              </a:cxn>
              <a:cxn ang="0">
                <a:pos x="226" y="510"/>
              </a:cxn>
              <a:cxn ang="0">
                <a:pos x="58" y="718"/>
              </a:cxn>
              <a:cxn ang="0">
                <a:pos x="0" y="944"/>
              </a:cxn>
              <a:cxn ang="0">
                <a:pos x="58" y="1170"/>
              </a:cxn>
              <a:cxn ang="0">
                <a:pos x="226" y="1378"/>
              </a:cxn>
              <a:cxn ang="0">
                <a:pos x="486" y="1558"/>
              </a:cxn>
              <a:cxn ang="0">
                <a:pos x="828" y="1706"/>
              </a:cxn>
              <a:cxn ang="0">
                <a:pos x="1234" y="1814"/>
              </a:cxn>
              <a:cxn ang="0">
                <a:pos x="1692" y="1876"/>
              </a:cxn>
              <a:cxn ang="0">
                <a:pos x="2186" y="1884"/>
              </a:cxn>
              <a:cxn ang="0">
                <a:pos x="2658" y="1840"/>
              </a:cxn>
              <a:cxn ang="0">
                <a:pos x="3084" y="1746"/>
              </a:cxn>
              <a:cxn ang="0">
                <a:pos x="3448" y="1612"/>
              </a:cxn>
              <a:cxn ang="0">
                <a:pos x="3738" y="1442"/>
              </a:cxn>
              <a:cxn ang="0">
                <a:pos x="3938" y="1242"/>
              </a:cxn>
              <a:cxn ang="0">
                <a:pos x="4034" y="1022"/>
              </a:cxn>
              <a:cxn ang="0">
                <a:pos x="4014" y="790"/>
              </a:cxn>
              <a:cxn ang="0">
                <a:pos x="3882" y="576"/>
              </a:cxn>
              <a:cxn ang="0">
                <a:pos x="3650" y="386"/>
              </a:cxn>
              <a:cxn ang="0">
                <a:pos x="3334" y="228"/>
              </a:cxn>
              <a:cxn ang="0">
                <a:pos x="2948" y="106"/>
              </a:cxn>
              <a:cxn ang="0">
                <a:pos x="2506" y="28"/>
              </a:cxn>
              <a:cxn ang="0">
                <a:pos x="2020" y="0"/>
              </a:cxn>
              <a:cxn ang="0">
                <a:pos x="1606" y="1736"/>
              </a:cxn>
              <a:cxn ang="0">
                <a:pos x="1164" y="1678"/>
              </a:cxn>
              <a:cxn ang="0">
                <a:pos x="776" y="1576"/>
              </a:cxn>
              <a:cxn ang="0">
                <a:pos x="458" y="1436"/>
              </a:cxn>
              <a:cxn ang="0">
                <a:pos x="224" y="1266"/>
              </a:cxn>
              <a:cxn ang="0">
                <a:pos x="88" y="1074"/>
              </a:cxn>
              <a:cxn ang="0">
                <a:pos x="68" y="864"/>
              </a:cxn>
              <a:cxn ang="0">
                <a:pos x="166" y="664"/>
              </a:cxn>
              <a:cxn ang="0">
                <a:pos x="370" y="486"/>
              </a:cxn>
              <a:cxn ang="0">
                <a:pos x="662" y="336"/>
              </a:cxn>
              <a:cxn ang="0">
                <a:pos x="1028" y="222"/>
              </a:cxn>
              <a:cxn ang="0">
                <a:pos x="1454" y="148"/>
              </a:cxn>
              <a:cxn ang="0">
                <a:pos x="1922" y="120"/>
              </a:cxn>
              <a:cxn ang="0">
                <a:pos x="2392" y="148"/>
              </a:cxn>
              <a:cxn ang="0">
                <a:pos x="2818" y="222"/>
              </a:cxn>
              <a:cxn ang="0">
                <a:pos x="3184" y="336"/>
              </a:cxn>
              <a:cxn ang="0">
                <a:pos x="3476" y="486"/>
              </a:cxn>
              <a:cxn ang="0">
                <a:pos x="3680" y="664"/>
              </a:cxn>
              <a:cxn ang="0">
                <a:pos x="3778" y="864"/>
              </a:cxn>
              <a:cxn ang="0">
                <a:pos x="3758" y="1074"/>
              </a:cxn>
              <a:cxn ang="0">
                <a:pos x="3622" y="1266"/>
              </a:cxn>
              <a:cxn ang="0">
                <a:pos x="3388" y="1436"/>
              </a:cxn>
              <a:cxn ang="0">
                <a:pos x="3070" y="1576"/>
              </a:cxn>
              <a:cxn ang="0">
                <a:pos x="2682" y="1678"/>
              </a:cxn>
              <a:cxn ang="0">
                <a:pos x="2240" y="1736"/>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bg2">
                  <a:gamma/>
                  <a:tint val="21176"/>
                  <a:invGamma/>
                </a:schemeClr>
              </a:gs>
              <a:gs pos="100000">
                <a:schemeClr val="bg2"/>
              </a:gs>
            </a:gsLst>
            <a:lin ang="0" scaled="1"/>
          </a:gradFill>
          <a:ln w="0">
            <a:noFill/>
            <a:prstDash val="solid"/>
            <a:round/>
            <a:headEnd/>
            <a:tailEnd/>
          </a:ln>
        </p:spPr>
        <p:txBody>
          <a:bodyPr/>
          <a:lstStyle/>
          <a:p>
            <a:pPr>
              <a:defRPr/>
            </a:pPr>
            <a:endParaRPr lang="en-US"/>
          </a:p>
        </p:txBody>
      </p:sp>
      <p:sp>
        <p:nvSpPr>
          <p:cNvPr id="5124" name="Oval 7"/>
          <p:cNvSpPr>
            <a:spLocks noChangeArrowheads="1"/>
          </p:cNvSpPr>
          <p:nvPr/>
        </p:nvSpPr>
        <p:spPr bwMode="gray">
          <a:xfrm>
            <a:off x="3581400" y="1676400"/>
            <a:ext cx="1643062" cy="1274763"/>
          </a:xfrm>
          <a:prstGeom prst="ellipse">
            <a:avLst/>
          </a:prstGeom>
          <a:gradFill rotWithShape="1">
            <a:gsLst>
              <a:gs pos="0">
                <a:srgbClr val="8DBB6B"/>
              </a:gs>
              <a:gs pos="100000">
                <a:srgbClr val="314125"/>
              </a:gs>
            </a:gsLst>
            <a:path path="shape">
              <a:fillToRect l="50000" t="50000" r="50000" b="50000"/>
            </a:path>
          </a:gradFill>
          <a:ln w="9525">
            <a:noFill/>
            <a:round/>
            <a:headEnd/>
            <a:tailEnd/>
          </a:ln>
          <a:effectLst>
            <a:prstShdw prst="shdw12" dist="76200" dir="10800000">
              <a:schemeClr val="bg2">
                <a:alpha val="50000"/>
              </a:schemeClr>
            </a:prstShdw>
          </a:effectLst>
        </p:spPr>
        <p:txBody>
          <a:bodyPr wrap="none" anchor="ctr"/>
          <a:lstStyle/>
          <a:p>
            <a:pPr algn="ctr"/>
            <a:endParaRPr lang="en-US">
              <a:solidFill>
                <a:schemeClr val="bg1"/>
              </a:solidFill>
            </a:endParaRPr>
          </a:p>
        </p:txBody>
      </p:sp>
      <p:sp>
        <p:nvSpPr>
          <p:cNvPr id="15370" name="Oval 10"/>
          <p:cNvSpPr>
            <a:spLocks noChangeArrowheads="1"/>
          </p:cNvSpPr>
          <p:nvPr/>
        </p:nvSpPr>
        <p:spPr bwMode="gray">
          <a:xfrm>
            <a:off x="1295400" y="3200400"/>
            <a:ext cx="1419225" cy="1274763"/>
          </a:xfrm>
          <a:prstGeom prst="ellipse">
            <a:avLst/>
          </a:prstGeom>
          <a:gradFill rotWithShape="1">
            <a:gsLst>
              <a:gs pos="0">
                <a:schemeClr val="accent1"/>
              </a:gs>
              <a:gs pos="100000">
                <a:schemeClr val="accent1">
                  <a:gamma/>
                  <a:shade val="31373"/>
                  <a:invGamma/>
                </a:schemeClr>
              </a:gs>
            </a:gsLst>
            <a:path path="shape">
              <a:fillToRect l="50000" t="50000" r="50000" b="50000"/>
            </a:path>
          </a:gradFill>
          <a:ln w="9525">
            <a:noFill/>
            <a:round/>
            <a:headEnd/>
            <a:tailEnd/>
          </a:ln>
          <a:effectLst>
            <a:prstShdw prst="shdw12" dist="76200" dir="10800000">
              <a:schemeClr val="bg2">
                <a:alpha val="50000"/>
              </a:schemeClr>
            </a:prstShdw>
          </a:effectLst>
        </p:spPr>
        <p:txBody>
          <a:bodyPr wrap="none" anchor="ctr"/>
          <a:lstStyle/>
          <a:p>
            <a:pPr algn="ctr">
              <a:defRPr/>
            </a:pPr>
            <a:endParaRPr lang="en-US">
              <a:solidFill>
                <a:schemeClr val="bg1"/>
              </a:solidFill>
            </a:endParaRPr>
          </a:p>
        </p:txBody>
      </p:sp>
      <p:sp>
        <p:nvSpPr>
          <p:cNvPr id="15373" name="Oval 13"/>
          <p:cNvSpPr>
            <a:spLocks noChangeArrowheads="1"/>
          </p:cNvSpPr>
          <p:nvPr/>
        </p:nvSpPr>
        <p:spPr bwMode="gray">
          <a:xfrm>
            <a:off x="2178050" y="4897438"/>
            <a:ext cx="1282700" cy="1274762"/>
          </a:xfrm>
          <a:prstGeom prst="ellipse">
            <a:avLst/>
          </a:prstGeom>
          <a:gradFill rotWithShape="1">
            <a:gsLst>
              <a:gs pos="0">
                <a:schemeClr val="accent2"/>
              </a:gs>
              <a:gs pos="100000">
                <a:schemeClr val="accent2">
                  <a:gamma/>
                  <a:shade val="35686"/>
                  <a:invGamma/>
                </a:schemeClr>
              </a:gs>
            </a:gsLst>
            <a:path path="shape">
              <a:fillToRect l="50000" t="50000" r="50000" b="50000"/>
            </a:path>
          </a:gradFill>
          <a:ln w="9525">
            <a:noFill/>
            <a:round/>
            <a:headEnd/>
            <a:tailEnd/>
          </a:ln>
          <a:effectLst>
            <a:prstShdw prst="shdw12" dist="76200" dir="10800000">
              <a:schemeClr val="bg2">
                <a:alpha val="50000"/>
              </a:schemeClr>
            </a:prstShdw>
          </a:effectLst>
        </p:spPr>
        <p:txBody>
          <a:bodyPr wrap="none" anchor="ctr"/>
          <a:lstStyle/>
          <a:p>
            <a:pPr algn="ctr">
              <a:defRPr/>
            </a:pPr>
            <a:endParaRPr lang="en-US">
              <a:solidFill>
                <a:schemeClr val="bg1"/>
              </a:solidFill>
            </a:endParaRPr>
          </a:p>
        </p:txBody>
      </p:sp>
      <p:sp>
        <p:nvSpPr>
          <p:cNvPr id="15376" name="Oval 16"/>
          <p:cNvSpPr>
            <a:spLocks noChangeArrowheads="1"/>
          </p:cNvSpPr>
          <p:nvPr/>
        </p:nvSpPr>
        <p:spPr bwMode="gray">
          <a:xfrm>
            <a:off x="4953000" y="4267200"/>
            <a:ext cx="1284288" cy="1274763"/>
          </a:xfrm>
          <a:prstGeom prst="ellipse">
            <a:avLst/>
          </a:prstGeom>
          <a:gradFill rotWithShape="1">
            <a:gsLst>
              <a:gs pos="0">
                <a:schemeClr val="hlink"/>
              </a:gs>
              <a:gs pos="100000">
                <a:schemeClr val="hlink">
                  <a:gamma/>
                  <a:shade val="46275"/>
                  <a:invGamma/>
                </a:schemeClr>
              </a:gs>
            </a:gsLst>
            <a:path path="shape">
              <a:fillToRect l="50000" t="50000" r="50000" b="50000"/>
            </a:path>
          </a:gradFill>
          <a:ln w="9525">
            <a:noFill/>
            <a:round/>
            <a:headEnd/>
            <a:tailEnd/>
          </a:ln>
          <a:effectLst>
            <a:prstShdw prst="shdw12" dist="76200" dir="10800000">
              <a:schemeClr val="bg2">
                <a:alpha val="50000"/>
              </a:schemeClr>
            </a:prstShdw>
          </a:effectLst>
        </p:spPr>
        <p:txBody>
          <a:bodyPr wrap="none" anchor="ctr"/>
          <a:lstStyle/>
          <a:p>
            <a:pPr algn="ctr">
              <a:defRPr/>
            </a:pPr>
            <a:endParaRPr lang="en-US">
              <a:solidFill>
                <a:schemeClr val="bg1"/>
              </a:solidFill>
            </a:endParaRPr>
          </a:p>
        </p:txBody>
      </p:sp>
      <p:sp>
        <p:nvSpPr>
          <p:cNvPr id="15379" name="Oval 19"/>
          <p:cNvSpPr>
            <a:spLocks noChangeArrowheads="1"/>
          </p:cNvSpPr>
          <p:nvPr/>
        </p:nvSpPr>
        <p:spPr bwMode="gray">
          <a:xfrm>
            <a:off x="6781800" y="1905000"/>
            <a:ext cx="1362075" cy="1274763"/>
          </a:xfrm>
          <a:prstGeom prst="ellipse">
            <a:avLst/>
          </a:prstGeom>
          <a:gradFill rotWithShape="1">
            <a:gsLst>
              <a:gs pos="0">
                <a:schemeClr val="folHlink"/>
              </a:gs>
              <a:gs pos="100000">
                <a:schemeClr val="folHlink">
                  <a:gamma/>
                  <a:shade val="34510"/>
                  <a:invGamma/>
                </a:schemeClr>
              </a:gs>
            </a:gsLst>
            <a:path path="shape">
              <a:fillToRect l="50000" t="50000" r="50000" b="50000"/>
            </a:path>
          </a:gradFill>
          <a:ln w="9525">
            <a:noFill/>
            <a:round/>
            <a:headEnd/>
            <a:tailEnd/>
          </a:ln>
          <a:effectLst>
            <a:prstShdw prst="shdw12" dist="76200" dir="10800000">
              <a:schemeClr val="bg2">
                <a:alpha val="50000"/>
              </a:schemeClr>
            </a:prstShdw>
          </a:effectLst>
        </p:spPr>
        <p:txBody>
          <a:bodyPr wrap="none" anchor="ctr"/>
          <a:lstStyle/>
          <a:p>
            <a:pPr algn="ctr">
              <a:defRPr/>
            </a:pPr>
            <a:endParaRPr lang="en-US">
              <a:solidFill>
                <a:schemeClr val="bg1"/>
              </a:solidFill>
            </a:endParaRPr>
          </a:p>
        </p:txBody>
      </p:sp>
      <p:sp>
        <p:nvSpPr>
          <p:cNvPr id="5129" name="Text Box 21"/>
          <p:cNvSpPr txBox="1">
            <a:spLocks noChangeArrowheads="1"/>
          </p:cNvSpPr>
          <p:nvPr/>
        </p:nvSpPr>
        <p:spPr bwMode="gray">
          <a:xfrm>
            <a:off x="1258888" y="3644900"/>
            <a:ext cx="1409700" cy="304800"/>
          </a:xfrm>
          <a:prstGeom prst="rect">
            <a:avLst/>
          </a:prstGeom>
          <a:noFill/>
          <a:ln w="9525">
            <a:noFill/>
            <a:miter lim="800000"/>
            <a:headEnd/>
            <a:tailEnd/>
          </a:ln>
        </p:spPr>
        <p:txBody>
          <a:bodyPr wrap="none">
            <a:spAutoFit/>
          </a:bodyPr>
          <a:lstStyle/>
          <a:p>
            <a:pPr eaLnBrk="0" hangingPunct="0"/>
            <a:r>
              <a:rPr lang="en-US" sz="1400" b="1">
                <a:solidFill>
                  <a:schemeClr val="bg1"/>
                </a:solidFill>
                <a:latin typeface="Verdana" pitchFamily="34" charset="0"/>
              </a:rPr>
              <a:t>Applications</a:t>
            </a:r>
          </a:p>
        </p:txBody>
      </p:sp>
      <p:sp>
        <p:nvSpPr>
          <p:cNvPr id="5130" name="Text Box 22"/>
          <p:cNvSpPr txBox="1">
            <a:spLocks noChangeArrowheads="1"/>
          </p:cNvSpPr>
          <p:nvPr/>
        </p:nvSpPr>
        <p:spPr bwMode="gray">
          <a:xfrm>
            <a:off x="3571875" y="2143125"/>
            <a:ext cx="1608138" cy="369888"/>
          </a:xfrm>
          <a:prstGeom prst="rect">
            <a:avLst/>
          </a:prstGeom>
          <a:noFill/>
          <a:ln w="9525">
            <a:noFill/>
            <a:miter lim="800000"/>
            <a:headEnd/>
            <a:tailEnd/>
          </a:ln>
        </p:spPr>
        <p:txBody>
          <a:bodyPr wrap="none">
            <a:spAutoFit/>
          </a:bodyPr>
          <a:lstStyle/>
          <a:p>
            <a:pPr eaLnBrk="0" hangingPunct="0"/>
            <a:r>
              <a:rPr lang="en-US" dirty="0">
                <a:solidFill>
                  <a:schemeClr val="bg1"/>
                </a:solidFill>
                <a:latin typeface="Verdana" pitchFamily="34" charset="0"/>
              </a:rPr>
              <a:t>Introduction</a:t>
            </a:r>
          </a:p>
        </p:txBody>
      </p:sp>
      <p:sp>
        <p:nvSpPr>
          <p:cNvPr id="5131" name="Text Box 23"/>
          <p:cNvSpPr txBox="1">
            <a:spLocks noChangeArrowheads="1"/>
          </p:cNvSpPr>
          <p:nvPr/>
        </p:nvSpPr>
        <p:spPr bwMode="gray">
          <a:xfrm>
            <a:off x="6804025" y="2349500"/>
            <a:ext cx="1363663" cy="369888"/>
          </a:xfrm>
          <a:prstGeom prst="rect">
            <a:avLst/>
          </a:prstGeom>
          <a:noFill/>
          <a:ln w="9525">
            <a:noFill/>
            <a:miter lim="800000"/>
            <a:headEnd/>
            <a:tailEnd/>
          </a:ln>
        </p:spPr>
        <p:txBody>
          <a:bodyPr wrap="none">
            <a:spAutoFit/>
          </a:bodyPr>
          <a:lstStyle/>
          <a:p>
            <a:pPr eaLnBrk="0" hangingPunct="0"/>
            <a:r>
              <a:rPr lang="en-US">
                <a:solidFill>
                  <a:schemeClr val="bg1"/>
                </a:solidFill>
                <a:latin typeface="Verdana" pitchFamily="34" charset="0"/>
              </a:rPr>
              <a:t>Launching</a:t>
            </a:r>
          </a:p>
        </p:txBody>
      </p:sp>
      <p:sp>
        <p:nvSpPr>
          <p:cNvPr id="5132" name="Text Box 24"/>
          <p:cNvSpPr txBox="1">
            <a:spLocks noChangeArrowheads="1"/>
          </p:cNvSpPr>
          <p:nvPr/>
        </p:nvSpPr>
        <p:spPr bwMode="gray">
          <a:xfrm>
            <a:off x="5148263" y="4581525"/>
            <a:ext cx="915987" cy="641350"/>
          </a:xfrm>
          <a:prstGeom prst="rect">
            <a:avLst/>
          </a:prstGeom>
          <a:noFill/>
          <a:ln w="9525">
            <a:noFill/>
            <a:miter lim="800000"/>
            <a:headEnd/>
            <a:tailEnd/>
          </a:ln>
        </p:spPr>
        <p:txBody>
          <a:bodyPr wrap="none">
            <a:spAutoFit/>
          </a:bodyPr>
          <a:lstStyle/>
          <a:p>
            <a:pPr algn="ctr" eaLnBrk="0" hangingPunct="0"/>
            <a:r>
              <a:rPr lang="en-US" dirty="0">
                <a:solidFill>
                  <a:schemeClr val="bg1"/>
                </a:solidFill>
                <a:latin typeface="Verdana" pitchFamily="34" charset="0"/>
              </a:rPr>
              <a:t>How it</a:t>
            </a:r>
            <a:br>
              <a:rPr lang="en-US" dirty="0">
                <a:solidFill>
                  <a:schemeClr val="bg1"/>
                </a:solidFill>
                <a:latin typeface="Verdana" pitchFamily="34" charset="0"/>
              </a:rPr>
            </a:br>
            <a:r>
              <a:rPr lang="en-US" dirty="0">
                <a:solidFill>
                  <a:schemeClr val="bg1"/>
                </a:solidFill>
                <a:latin typeface="Verdana" pitchFamily="34" charset="0"/>
              </a:rPr>
              <a:t>works</a:t>
            </a:r>
          </a:p>
        </p:txBody>
      </p:sp>
      <p:sp>
        <p:nvSpPr>
          <p:cNvPr id="5133" name="Text Box 25"/>
          <p:cNvSpPr txBox="1">
            <a:spLocks noChangeArrowheads="1"/>
          </p:cNvSpPr>
          <p:nvPr/>
        </p:nvSpPr>
        <p:spPr bwMode="gray">
          <a:xfrm>
            <a:off x="2189163" y="5254625"/>
            <a:ext cx="1241425" cy="581025"/>
          </a:xfrm>
          <a:prstGeom prst="rect">
            <a:avLst/>
          </a:prstGeom>
          <a:noFill/>
          <a:ln w="9525">
            <a:noFill/>
            <a:miter lim="800000"/>
            <a:headEnd/>
            <a:tailEnd/>
          </a:ln>
        </p:spPr>
        <p:txBody>
          <a:bodyPr wrap="none">
            <a:spAutoFit/>
          </a:bodyPr>
          <a:lstStyle/>
          <a:p>
            <a:pPr algn="ctr" eaLnBrk="0" hangingPunct="0"/>
            <a:r>
              <a:rPr lang="en-US" sz="1600">
                <a:solidFill>
                  <a:schemeClr val="bg1"/>
                </a:solidFill>
                <a:latin typeface="Verdana" pitchFamily="34" charset="0"/>
              </a:rPr>
              <a:t>Frequency</a:t>
            </a:r>
          </a:p>
          <a:p>
            <a:pPr algn="ctr" eaLnBrk="0" hangingPunct="0"/>
            <a:r>
              <a:rPr lang="en-US" sz="1600">
                <a:solidFill>
                  <a:schemeClr val="bg1"/>
                </a:solidFill>
                <a:latin typeface="Verdana" pitchFamily="34" charset="0"/>
              </a:rPr>
              <a:t>Bands</a:t>
            </a:r>
          </a:p>
        </p:txBody>
      </p:sp>
      <p:sp>
        <p:nvSpPr>
          <p:cNvPr id="5134" name="Text Box 26"/>
          <p:cNvSpPr txBox="1">
            <a:spLocks noChangeArrowheads="1"/>
          </p:cNvSpPr>
          <p:nvPr/>
        </p:nvSpPr>
        <p:spPr bwMode="gray">
          <a:xfrm>
            <a:off x="3429000" y="3662363"/>
            <a:ext cx="2590800" cy="519112"/>
          </a:xfrm>
          <a:prstGeom prst="rect">
            <a:avLst/>
          </a:prstGeom>
          <a:noFill/>
          <a:ln w="9525">
            <a:noFill/>
            <a:miter lim="800000"/>
            <a:headEnd/>
            <a:tailEnd/>
          </a:ln>
        </p:spPr>
        <p:txBody>
          <a:bodyPr>
            <a:spAutoFit/>
          </a:bodyPr>
          <a:lstStyle/>
          <a:p>
            <a:pPr algn="ctr" eaLnBrk="0" hangingPunct="0">
              <a:defRPr/>
            </a:pPr>
            <a:r>
              <a:rPr lang="en-US" sz="2800" b="1" dirty="0">
                <a:solidFill>
                  <a:schemeClr val="accent2">
                    <a:lumMod val="50000"/>
                  </a:schemeClr>
                </a:solidFill>
              </a:rPr>
              <a:t>Satellites</a:t>
            </a:r>
          </a:p>
        </p:txBody>
      </p:sp>
      <p:sp>
        <p:nvSpPr>
          <p:cNvPr id="15" name="Footer Placeholder 14"/>
          <p:cNvSpPr>
            <a:spLocks noGrp="1"/>
          </p:cNvSpPr>
          <p:nvPr>
            <p:ph type="ftr" sz="quarter" idx="11"/>
          </p:nvPr>
        </p:nvSpPr>
        <p:spPr>
          <a:xfrm>
            <a:off x="228600" y="6324600"/>
            <a:ext cx="3352800" cy="365125"/>
          </a:xfrm>
        </p:spPr>
        <p:txBody>
          <a:bodyPr/>
          <a:lstStyle/>
          <a:p>
            <a:r>
              <a:rPr lang="en-US" dirty="0" smtClean="0"/>
              <a:t>swedishcr.weebly.com</a:t>
            </a:r>
            <a:endParaRPr lang="en-US" dirty="0"/>
          </a:p>
        </p:txBody>
      </p:sp>
      <p:sp>
        <p:nvSpPr>
          <p:cNvPr id="16" name="Slide Number Placeholder 15"/>
          <p:cNvSpPr>
            <a:spLocks noGrp="1"/>
          </p:cNvSpPr>
          <p:nvPr>
            <p:ph type="sldNum" sz="quarter" idx="12"/>
          </p:nvPr>
        </p:nvSpPr>
        <p:spPr/>
        <p:txBody>
          <a:bodyPr/>
          <a:lstStyle/>
          <a:p>
            <a:fld id="{144F0326-F020-4B00-BD19-20BFA414373B}" type="slidenum">
              <a:rPr lang="en-US" smtClean="0"/>
              <a:pPr/>
              <a:t>4</a:t>
            </a:fld>
            <a:endParaRPr lang="en-US"/>
          </a:p>
        </p:txBody>
      </p:sp>
    </p:spTree>
  </p:cSld>
  <p:clrMapOvr>
    <a:masterClrMapping/>
  </p:clrMapOvr>
  <p:transition>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What are Communication Satellites?</a:t>
            </a:r>
            <a:endParaRPr lang="en-US" sz="4000" dirty="0"/>
          </a:p>
        </p:txBody>
      </p:sp>
      <p:sp>
        <p:nvSpPr>
          <p:cNvPr id="3" name="Content Placeholder 2"/>
          <p:cNvSpPr>
            <a:spLocks noGrp="1"/>
          </p:cNvSpPr>
          <p:nvPr>
            <p:ph idx="1"/>
          </p:nvPr>
        </p:nvSpPr>
        <p:spPr/>
        <p:txBody>
          <a:bodyPr/>
          <a:lstStyle/>
          <a:p>
            <a:pPr algn="just">
              <a:spcBef>
                <a:spcPct val="50000"/>
              </a:spcBef>
              <a:buFont typeface="Wingdings" pitchFamily="2" charset="2"/>
              <a:buChar char="Ø"/>
            </a:pPr>
            <a:r>
              <a:rPr lang="en-US" dirty="0" smtClean="0">
                <a:latin typeface="Times New Roman" pitchFamily="18" charset="0"/>
                <a:cs typeface="Times New Roman" pitchFamily="18" charset="0"/>
              </a:rPr>
              <a:t>A satellite is an object that orbits another large object like planet.</a:t>
            </a:r>
          </a:p>
          <a:p>
            <a:pPr algn="just">
              <a:spcBef>
                <a:spcPct val="50000"/>
              </a:spcBef>
              <a:buFont typeface="Wingdings" pitchFamily="2" charset="2"/>
              <a:buChar char="Ø"/>
            </a:pPr>
            <a:r>
              <a:rPr lang="en-US" dirty="0" smtClean="0">
                <a:latin typeface="Times New Roman" pitchFamily="18" charset="0"/>
                <a:cs typeface="Times New Roman" pitchFamily="18" charset="0"/>
              </a:rPr>
              <a:t> A communication satellite is a station in space that is used for telecommunication, radio and television signals.</a:t>
            </a:r>
          </a:p>
          <a:p>
            <a:pPr algn="just">
              <a:spcBef>
                <a:spcPct val="50000"/>
              </a:spcBef>
              <a:buFont typeface="Wingdings" pitchFamily="2" charset="2"/>
              <a:buChar char="Ø"/>
            </a:pPr>
            <a:r>
              <a:rPr lang="en-US" dirty="0" smtClean="0">
                <a:latin typeface="Times New Roman" pitchFamily="18" charset="0"/>
                <a:cs typeface="Times New Roman" pitchFamily="18" charset="0"/>
              </a:rPr>
              <a:t>The first satellite with radio transmitter was in 1957</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48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Satellite is a microwave repeater in the space.</a:t>
            </a:r>
          </a:p>
          <a:p>
            <a:r>
              <a:rPr lang="en-US" dirty="0" smtClean="0"/>
              <a:t>There are about 750 satellite in the space, most of them are used for communication.</a:t>
            </a:r>
          </a:p>
          <a:p>
            <a:r>
              <a:rPr lang="en-US" dirty="0" smtClean="0"/>
              <a:t>They are:</a:t>
            </a:r>
          </a:p>
          <a:p>
            <a:pPr lvl="1"/>
            <a:r>
              <a:rPr lang="en-US" sz="2400" dirty="0" smtClean="0"/>
              <a:t>Wide area coverage of the earth’s surface.</a:t>
            </a:r>
          </a:p>
          <a:p>
            <a:pPr lvl="1"/>
            <a:r>
              <a:rPr lang="en-US" sz="2400" dirty="0" smtClean="0"/>
              <a:t>Transmission delay is about 0.3 sec.</a:t>
            </a:r>
          </a:p>
          <a:p>
            <a:pPr lvl="1"/>
            <a:r>
              <a:rPr lang="en-US" sz="2400" dirty="0" smtClean="0"/>
              <a:t>Transmission cost is independent of distance.</a:t>
            </a:r>
          </a:p>
          <a:p>
            <a:endParaRPr lang="en-US" dirty="0"/>
          </a:p>
        </p:txBody>
      </p:sp>
      <p:sp>
        <p:nvSpPr>
          <p:cNvPr id="4" name="Footer Placeholder 3"/>
          <p:cNvSpPr>
            <a:spLocks noGrp="1"/>
          </p:cNvSpPr>
          <p:nvPr>
            <p:ph type="ftr" sz="quarter" idx="11"/>
          </p:nvPr>
        </p:nvSpPr>
        <p:spPr>
          <a:xfrm>
            <a:off x="3048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SATELLITES WORK</a:t>
            </a:r>
            <a:endParaRPr lang="en-US" dirty="0"/>
          </a:p>
        </p:txBody>
      </p:sp>
      <p:sp>
        <p:nvSpPr>
          <p:cNvPr id="3" name="Content Placeholder 2"/>
          <p:cNvSpPr>
            <a:spLocks noGrp="1"/>
          </p:cNvSpPr>
          <p:nvPr>
            <p:ph idx="1"/>
          </p:nvPr>
        </p:nvSpPr>
        <p:spPr/>
        <p:txBody>
          <a:bodyPr>
            <a:normAutofit/>
          </a:bodyPr>
          <a:lstStyle/>
          <a:p>
            <a:pPr>
              <a:lnSpc>
                <a:spcPct val="90000"/>
              </a:lnSpc>
            </a:pPr>
            <a:r>
              <a:rPr lang="en-US" dirty="0" smtClean="0"/>
              <a:t>Two Stations on Earth want to communicate through radio broadcast but are too far away to use conventional means.</a:t>
            </a:r>
          </a:p>
          <a:p>
            <a:pPr>
              <a:lnSpc>
                <a:spcPct val="90000"/>
              </a:lnSpc>
            </a:pPr>
            <a:r>
              <a:rPr lang="en-US" dirty="0" smtClean="0"/>
              <a:t>The two stations can use a satellite as a relay station for their communication</a:t>
            </a:r>
          </a:p>
          <a:p>
            <a:pPr>
              <a:lnSpc>
                <a:spcPct val="90000"/>
              </a:lnSpc>
            </a:pPr>
            <a:r>
              <a:rPr lang="en-US" dirty="0" smtClean="0"/>
              <a:t>One </a:t>
            </a:r>
            <a:r>
              <a:rPr lang="en-US" b="1" dirty="0" smtClean="0"/>
              <a:t>Earth Station </a:t>
            </a:r>
            <a:r>
              <a:rPr lang="en-US" dirty="0" smtClean="0"/>
              <a:t>sends a transmission to the satellite.  This is called a </a:t>
            </a:r>
            <a:r>
              <a:rPr lang="en-US" b="1" dirty="0" smtClean="0"/>
              <a:t>Uplink</a:t>
            </a:r>
            <a:r>
              <a:rPr lang="en-US" dirty="0" smtClean="0"/>
              <a:t>.</a:t>
            </a:r>
          </a:p>
          <a:p>
            <a:pPr>
              <a:lnSpc>
                <a:spcPct val="90000"/>
              </a:lnSpc>
            </a:pPr>
            <a:r>
              <a:rPr lang="en-US" dirty="0" smtClean="0"/>
              <a:t>The satellite </a:t>
            </a:r>
            <a:r>
              <a:rPr lang="en-US" b="1" dirty="0" smtClean="0"/>
              <a:t>Transponder</a:t>
            </a:r>
            <a:r>
              <a:rPr lang="en-US" dirty="0" smtClean="0"/>
              <a:t> converts the signal and sends it down to the second earth station.  This is called a </a:t>
            </a:r>
            <a:r>
              <a:rPr lang="en-US" b="1" dirty="0" smtClean="0"/>
              <a:t>Downlink</a:t>
            </a:r>
            <a:r>
              <a:rPr lang="en-US" dirty="0" smtClean="0"/>
              <a:t>.</a:t>
            </a:r>
            <a:endParaRPr lang="en-US" b="1" dirty="0" smtClean="0"/>
          </a:p>
          <a:p>
            <a:endParaRPr lang="en-US" dirty="0"/>
          </a:p>
        </p:txBody>
      </p:sp>
      <p:sp>
        <p:nvSpPr>
          <p:cNvPr id="4" name="Footer Placeholder 3"/>
          <p:cNvSpPr>
            <a:spLocks noGrp="1"/>
          </p:cNvSpPr>
          <p:nvPr>
            <p:ph type="ftr" sz="quarter" idx="11"/>
          </p:nvPr>
        </p:nvSpPr>
        <p:spPr>
          <a:xfrm>
            <a:off x="2286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ADVANTAGES OF SATELLITE</a:t>
            </a:r>
            <a:endParaRPr lang="en-US" dirty="0"/>
          </a:p>
        </p:txBody>
      </p:sp>
      <p:sp>
        <p:nvSpPr>
          <p:cNvPr id="3" name="Content Placeholder 2"/>
          <p:cNvSpPr>
            <a:spLocks noGrp="1"/>
          </p:cNvSpPr>
          <p:nvPr>
            <p:ph idx="1"/>
          </p:nvPr>
        </p:nvSpPr>
        <p:spPr/>
        <p:txBody>
          <a:bodyPr>
            <a:normAutofit/>
          </a:bodyPr>
          <a:lstStyle/>
          <a:p>
            <a:pPr>
              <a:lnSpc>
                <a:spcPct val="90000"/>
              </a:lnSpc>
            </a:pPr>
            <a:r>
              <a:rPr lang="en-US" dirty="0" smtClean="0"/>
              <a:t>The advantages of satellite communication over terrestrial communication are:</a:t>
            </a:r>
          </a:p>
          <a:p>
            <a:pPr lvl="1">
              <a:lnSpc>
                <a:spcPct val="90000"/>
              </a:lnSpc>
              <a:buFont typeface="Wingdings" pitchFamily="2" charset="2"/>
              <a:buChar char="§"/>
            </a:pPr>
            <a:r>
              <a:rPr lang="en-US" dirty="0" smtClean="0"/>
              <a:t>The coverage area of a satellite greatly exceeds that of a terrestrial system.</a:t>
            </a:r>
          </a:p>
          <a:p>
            <a:pPr lvl="1">
              <a:lnSpc>
                <a:spcPct val="90000"/>
              </a:lnSpc>
              <a:buFont typeface="Wingdings" pitchFamily="2" charset="2"/>
              <a:buChar char="§"/>
            </a:pPr>
            <a:r>
              <a:rPr lang="en-US" dirty="0" smtClean="0"/>
              <a:t>Transmission cost of a satellite is independent of the distance from the center of the coverage area.</a:t>
            </a:r>
          </a:p>
          <a:p>
            <a:pPr lvl="1">
              <a:lnSpc>
                <a:spcPct val="90000"/>
              </a:lnSpc>
              <a:buFont typeface="Wingdings" pitchFamily="2" charset="2"/>
              <a:buChar char="§"/>
            </a:pPr>
            <a:r>
              <a:rPr lang="en-US" dirty="0" smtClean="0"/>
              <a:t>Satellite to Satellite communication is very precise.</a:t>
            </a:r>
          </a:p>
          <a:p>
            <a:pPr lvl="1">
              <a:lnSpc>
                <a:spcPct val="90000"/>
              </a:lnSpc>
              <a:buFont typeface="Wingdings" pitchFamily="2" charset="2"/>
              <a:buChar char="§"/>
            </a:pPr>
            <a:r>
              <a:rPr lang="en-US" dirty="0" smtClean="0"/>
              <a:t>Higher Bandwidths are available for use.</a:t>
            </a:r>
          </a:p>
          <a:p>
            <a:endParaRPr lang="en-US" dirty="0"/>
          </a:p>
        </p:txBody>
      </p:sp>
      <p:sp>
        <p:nvSpPr>
          <p:cNvPr id="4" name="Footer Placeholder 3"/>
          <p:cNvSpPr>
            <a:spLocks noGrp="1"/>
          </p:cNvSpPr>
          <p:nvPr>
            <p:ph type="ftr" sz="quarter" idx="11"/>
          </p:nvPr>
        </p:nvSpPr>
        <p:spPr>
          <a:xfrm>
            <a:off x="2286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DISADVANTAGES OF SATELLITE</a:t>
            </a:r>
            <a:endParaRPr lang="en-US" dirty="0"/>
          </a:p>
        </p:txBody>
      </p:sp>
      <p:sp>
        <p:nvSpPr>
          <p:cNvPr id="3" name="Content Placeholder 2"/>
          <p:cNvSpPr>
            <a:spLocks noGrp="1"/>
          </p:cNvSpPr>
          <p:nvPr>
            <p:ph idx="1"/>
          </p:nvPr>
        </p:nvSpPr>
        <p:spPr/>
        <p:txBody>
          <a:bodyPr/>
          <a:lstStyle/>
          <a:p>
            <a:r>
              <a:rPr lang="en-US" dirty="0" smtClean="0"/>
              <a:t>The disadvantages of satellite communication:</a:t>
            </a:r>
          </a:p>
          <a:p>
            <a:pPr lvl="1">
              <a:buFont typeface="Wingdings" pitchFamily="2" charset="2"/>
              <a:buChar char="§"/>
            </a:pPr>
            <a:r>
              <a:rPr lang="en-US" dirty="0" smtClean="0"/>
              <a:t>Launching satellites into orbit is costly.</a:t>
            </a:r>
          </a:p>
          <a:p>
            <a:pPr lvl="1">
              <a:buFont typeface="Wingdings" pitchFamily="2" charset="2"/>
              <a:buChar char="§"/>
            </a:pPr>
            <a:r>
              <a:rPr lang="en-US" dirty="0" smtClean="0"/>
              <a:t>Satellite bandwidth is gradually becoming used up.</a:t>
            </a:r>
          </a:p>
          <a:p>
            <a:pPr lvl="1">
              <a:buFont typeface="Wingdings" pitchFamily="2" charset="2"/>
              <a:buChar char="§"/>
            </a:pPr>
            <a:r>
              <a:rPr lang="en-US" dirty="0" smtClean="0"/>
              <a:t>There is a larger propagation delay in satellite communication than in terrestrial communication</a:t>
            </a:r>
            <a:endParaRPr lang="en-US" dirty="0"/>
          </a:p>
        </p:txBody>
      </p:sp>
      <p:sp>
        <p:nvSpPr>
          <p:cNvPr id="4" name="Footer Placeholder 3"/>
          <p:cNvSpPr>
            <a:spLocks noGrp="1"/>
          </p:cNvSpPr>
          <p:nvPr>
            <p:ph type="ftr" sz="quarter" idx="11"/>
          </p:nvPr>
        </p:nvSpPr>
        <p:spPr>
          <a:xfrm>
            <a:off x="381000" y="6324600"/>
            <a:ext cx="3352800" cy="365125"/>
          </a:xfrm>
        </p:spPr>
        <p:txBody>
          <a:bodyPr/>
          <a:lstStyle/>
          <a:p>
            <a:r>
              <a:rPr lang="en-US" dirty="0" smtClean="0"/>
              <a:t>swedishcr.weebly.com</a:t>
            </a:r>
            <a:endParaRPr lang="en-US" dirty="0"/>
          </a:p>
        </p:txBody>
      </p:sp>
      <p:sp>
        <p:nvSpPr>
          <p:cNvPr id="5" name="Slide Number Placeholder 4"/>
          <p:cNvSpPr>
            <a:spLocks noGrp="1"/>
          </p:cNvSpPr>
          <p:nvPr>
            <p:ph type="sldNum" sz="quarter" idx="12"/>
          </p:nvPr>
        </p:nvSpPr>
        <p:spPr/>
        <p:txBody>
          <a:bodyPr/>
          <a:lstStyle/>
          <a:p>
            <a:fld id="{144F0326-F020-4B00-BD19-20BFA414373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1291</Words>
  <Application>Microsoft Office PowerPoint</Application>
  <PresentationFormat>On-screen Show (4:3)</PresentationFormat>
  <Paragraphs>216</Paragraphs>
  <Slides>31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Flow</vt:lpstr>
      <vt:lpstr>Bitmap Image</vt:lpstr>
      <vt:lpstr>Slide 1</vt:lpstr>
      <vt:lpstr>SATELLITE COMMUNICATION</vt:lpstr>
      <vt:lpstr>GROUP MEMBERS</vt:lpstr>
      <vt:lpstr> Topics of Presentation</vt:lpstr>
      <vt:lpstr>What are Communication Satellites?</vt:lpstr>
      <vt:lpstr>INTRODUCTION</vt:lpstr>
      <vt:lpstr>HOW DO SATELLITES WORK</vt:lpstr>
      <vt:lpstr>ADVANTAGES OF SATELLITE</vt:lpstr>
      <vt:lpstr>DISADVANTAGES OF SATELLITE</vt:lpstr>
      <vt:lpstr>HOW SATELLITES ARE USED</vt:lpstr>
      <vt:lpstr>SATELLIE ORBITS</vt:lpstr>
      <vt:lpstr>Geostationary Earth Orbit (GEO)</vt:lpstr>
      <vt:lpstr>GEO (cont.)</vt:lpstr>
      <vt:lpstr>GEO (cont.)</vt:lpstr>
      <vt:lpstr>Low Earth Orbit (LEO)</vt:lpstr>
      <vt:lpstr>LEO (cont.)</vt:lpstr>
      <vt:lpstr>LEO (cont.)</vt:lpstr>
      <vt:lpstr>Medium Earth Orbit (MEO)</vt:lpstr>
      <vt:lpstr>MEO (cont.)</vt:lpstr>
      <vt:lpstr>Other Orbits</vt:lpstr>
      <vt:lpstr>Other Orbits (cont.)</vt:lpstr>
      <vt:lpstr>Frequency Bands</vt:lpstr>
      <vt:lpstr>FREQUENCY BAND (Cont.)</vt:lpstr>
      <vt:lpstr>MULTIPLE ACCESS TECHNIQUES</vt:lpstr>
      <vt:lpstr>Slide 25</vt:lpstr>
      <vt:lpstr>Launching Satellites</vt:lpstr>
      <vt:lpstr>Slide 27</vt:lpstr>
      <vt:lpstr>Applications</vt:lpstr>
      <vt:lpstr>Applications</vt:lpstr>
      <vt:lpstr>In Conclusion</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Satellite Communication</dc:title>
  <dc:subject>Analog and Digital Communication</dc:subject>
  <dc:creator>Jalil Ahmed</dc:creator>
  <cp:keywords>J A L</cp:keywords>
  <dc:description>Presentation on Satellite Communication for group#1. By Jalil Ahmed 10EE53</dc:description>
  <cp:lastModifiedBy>Jalil Ahmed</cp:lastModifiedBy>
  <cp:revision>18</cp:revision>
  <dcterms:created xsi:type="dcterms:W3CDTF">2010-10-20T05:44:38Z</dcterms:created>
  <dcterms:modified xsi:type="dcterms:W3CDTF">2013-04-14T01:40:51Z</dcterms:modified>
  <cp:category>Presentation</cp:category>
</cp:coreProperties>
</file>