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32"/>
  </p:notesMasterIdLst>
  <p:sldIdLst>
    <p:sldId id="256" r:id="rId2"/>
    <p:sldId id="257" r:id="rId3"/>
    <p:sldId id="305" r:id="rId4"/>
    <p:sldId id="259" r:id="rId5"/>
    <p:sldId id="261" r:id="rId6"/>
    <p:sldId id="263" r:id="rId7"/>
    <p:sldId id="266" r:id="rId8"/>
    <p:sldId id="268" r:id="rId9"/>
    <p:sldId id="270" r:id="rId10"/>
    <p:sldId id="307" r:id="rId11"/>
    <p:sldId id="272" r:id="rId12"/>
    <p:sldId id="274" r:id="rId13"/>
    <p:sldId id="276" r:id="rId14"/>
    <p:sldId id="278" r:id="rId15"/>
    <p:sldId id="280" r:id="rId16"/>
    <p:sldId id="282" r:id="rId17"/>
    <p:sldId id="283" r:id="rId18"/>
    <p:sldId id="284" r:id="rId19"/>
    <p:sldId id="309" r:id="rId20"/>
    <p:sldId id="286" r:id="rId21"/>
    <p:sldId id="288" r:id="rId22"/>
    <p:sldId id="290" r:id="rId23"/>
    <p:sldId id="292" r:id="rId24"/>
    <p:sldId id="311" r:id="rId25"/>
    <p:sldId id="294" r:id="rId26"/>
    <p:sldId id="296" r:id="rId27"/>
    <p:sldId id="298" r:id="rId28"/>
    <p:sldId id="300" r:id="rId29"/>
    <p:sldId id="303" r:id="rId30"/>
    <p:sldId id="30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889181-E325-472B-8B8A-969AF3D48F5B}" type="datetimeFigureOut">
              <a:rPr lang="en-US" smtClean="0"/>
              <a:pPr/>
              <a:t>18-May-13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32E5AD-3DD6-447A-99B1-A58861E4B8E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04AD4BB2-56B6-4FB6-83E4-226C9D90AC1D}" type="slidenum">
              <a:rPr lang="en-IN"/>
              <a:pPr/>
              <a:t>7</a:t>
            </a:fld>
            <a:endParaRPr lang="en-IN" dirty="0"/>
          </a:p>
        </p:txBody>
      </p:sp>
      <p:sp>
        <p:nvSpPr>
          <p:cNvPr id="49153" name="Text Box 1"/>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E246D75-0EC1-4973-AEB9-3A1D0338A397}" type="slidenum">
              <a:rPr lang="en-US" sz="1200">
                <a:solidFill>
                  <a:srgbClr val="000000"/>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a:t>
            </a:fld>
            <a:endParaRPr lang="en-US" sz="1200" dirty="0">
              <a:solidFill>
                <a:srgbClr val="000000"/>
              </a:solidFill>
              <a:latin typeface="Calibri" pitchFamily="34" charset="0"/>
            </a:endParaRPr>
          </a:p>
        </p:txBody>
      </p:sp>
      <p:sp>
        <p:nvSpPr>
          <p:cNvPr id="49154"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155" name="Rectangle 3"/>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latin typeface="Calibri" pitchFamily="34" charset="0"/>
              <a:ea typeface="WenQuanYi Micro Hei" charset="0"/>
              <a:cs typeface="WenQuanYi Micro He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54FBB0A2-649F-4BB1-99B9-32F2220B7108}" type="slidenum">
              <a:rPr lang="en-IN"/>
              <a:pPr/>
              <a:t>8</a:t>
            </a:fld>
            <a:endParaRPr lang="en-IN"/>
          </a:p>
        </p:txBody>
      </p:sp>
      <p:sp>
        <p:nvSpPr>
          <p:cNvPr id="50177" name="Text Box 1"/>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25EA79E-CB63-4ED2-989A-ADDA1A25E6CA}" type="slidenum">
              <a:rPr lang="en-US" sz="1200">
                <a:solidFill>
                  <a:srgbClr val="000000"/>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a:t>
            </a:fld>
            <a:endParaRPr lang="en-US" sz="1200">
              <a:solidFill>
                <a:srgbClr val="000000"/>
              </a:solidFill>
              <a:latin typeface="Calibri" pitchFamily="34" charset="0"/>
            </a:endParaRPr>
          </a:p>
        </p:txBody>
      </p:sp>
      <p:sp>
        <p:nvSpPr>
          <p:cNvPr id="50178"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179" name="Rectangle 3"/>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atin typeface="Calibri" pitchFamily="34" charset="0"/>
              <a:ea typeface="WenQuanYi Micro Hei" charset="0"/>
              <a:cs typeface="WenQuanYi Micro He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F44A1A98-7BF5-44A5-A9A0-D8336F4D3377}" type="slidenum">
              <a:rPr lang="en-IN"/>
              <a:pPr/>
              <a:t>9</a:t>
            </a:fld>
            <a:endParaRPr lang="en-IN"/>
          </a:p>
        </p:txBody>
      </p:sp>
      <p:sp>
        <p:nvSpPr>
          <p:cNvPr id="51201" name="Text Box 1"/>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AD0DF20-E78D-4E6B-B9A2-5D9A2CE80A66}" type="slidenum">
              <a:rPr lang="en-US" sz="1200">
                <a:solidFill>
                  <a:srgbClr val="000000"/>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a:t>
            </a:fld>
            <a:endParaRPr lang="en-US" sz="1200">
              <a:solidFill>
                <a:srgbClr val="000000"/>
              </a:solidFill>
              <a:latin typeface="Calibri" pitchFamily="34" charset="0"/>
            </a:endParaRPr>
          </a:p>
        </p:txBody>
      </p:sp>
      <p:sp>
        <p:nvSpPr>
          <p:cNvPr id="51202"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03" name="Rectangle 3"/>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atin typeface="Calibri" pitchFamily="34" charset="0"/>
              <a:ea typeface="WenQuanYi Micro Hei" charset="0"/>
              <a:cs typeface="WenQuanYi Micro He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BF408011-939F-4967-A7E6-83D4711573B8}" type="slidenum">
              <a:rPr lang="en-IN"/>
              <a:pPr/>
              <a:t>11</a:t>
            </a:fld>
            <a:endParaRPr lang="en-IN"/>
          </a:p>
        </p:txBody>
      </p:sp>
      <p:sp>
        <p:nvSpPr>
          <p:cNvPr id="52225" name="Text Box 1"/>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ABFEF74-F641-46FF-98E7-C282F169C6DF}" type="slidenum">
              <a:rPr lang="en-US" sz="1200">
                <a:solidFill>
                  <a:srgbClr val="000000"/>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a:t>
            </a:fld>
            <a:endParaRPr lang="en-US" sz="1200">
              <a:solidFill>
                <a:srgbClr val="000000"/>
              </a:solidFill>
              <a:latin typeface="Calibri" pitchFamily="34" charset="0"/>
            </a:endParaRPr>
          </a:p>
        </p:txBody>
      </p:sp>
      <p:sp>
        <p:nvSpPr>
          <p:cNvPr id="5222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227" name="Rectangle 3"/>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atin typeface="Calibri" pitchFamily="34" charset="0"/>
              <a:ea typeface="WenQuanYi Micro Hei" charset="0"/>
              <a:cs typeface="WenQuanYi Micro He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0C1ECF47-000F-411D-8FC9-20D15970DAA3}" type="slidenum">
              <a:rPr lang="en-IN"/>
              <a:pPr/>
              <a:t>12</a:t>
            </a:fld>
            <a:endParaRPr lang="en-IN"/>
          </a:p>
        </p:txBody>
      </p:sp>
      <p:sp>
        <p:nvSpPr>
          <p:cNvPr id="53249" name="Text Box 1"/>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6CB62E3-D92C-4376-8B9A-63B20FD82027}" type="slidenum">
              <a:rPr lang="en-US" sz="1200">
                <a:solidFill>
                  <a:srgbClr val="000000"/>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a:t>
            </a:fld>
            <a:endParaRPr lang="en-US" sz="1200">
              <a:solidFill>
                <a:srgbClr val="000000"/>
              </a:solidFill>
              <a:latin typeface="Calibri" pitchFamily="34" charset="0"/>
            </a:endParaRPr>
          </a:p>
        </p:txBody>
      </p:sp>
      <p:sp>
        <p:nvSpPr>
          <p:cNvPr id="53250"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251" name="Rectangle 3"/>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atin typeface="Calibri" pitchFamily="34" charset="0"/>
              <a:ea typeface="WenQuanYi Micro Hei" charset="0"/>
              <a:cs typeface="WenQuanYi Micro He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2D131C56-D141-4DB7-BA2F-E4F90D9FFC9F}" type="slidenum">
              <a:rPr lang="en-IN"/>
              <a:pPr/>
              <a:t>13</a:t>
            </a:fld>
            <a:endParaRPr lang="en-IN"/>
          </a:p>
        </p:txBody>
      </p:sp>
      <p:sp>
        <p:nvSpPr>
          <p:cNvPr id="54273" name="Text Box 1"/>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F3E4B33-90AA-4012-BD10-DB02080171A5}" type="slidenum">
              <a:rPr lang="en-US" sz="1200">
                <a:solidFill>
                  <a:srgbClr val="000000"/>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a:t>
            </a:fld>
            <a:endParaRPr lang="en-US" sz="1200">
              <a:solidFill>
                <a:srgbClr val="000000"/>
              </a:solidFill>
              <a:latin typeface="Calibri" pitchFamily="34" charset="0"/>
            </a:endParaRPr>
          </a:p>
        </p:txBody>
      </p:sp>
      <p:sp>
        <p:nvSpPr>
          <p:cNvPr id="54274"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275" name="Rectangle 3"/>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atin typeface="Calibri" pitchFamily="34" charset="0"/>
              <a:ea typeface="WenQuanYi Micro Hei" charset="0"/>
              <a:cs typeface="WenQuanYi Micro He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1483FF59-C1C8-4CD7-BAA6-D8DE0D978FB7}" type="slidenum">
              <a:rPr lang="en-IN"/>
              <a:pPr/>
              <a:t>14</a:t>
            </a:fld>
            <a:endParaRPr lang="en-IN"/>
          </a:p>
        </p:txBody>
      </p:sp>
      <p:sp>
        <p:nvSpPr>
          <p:cNvPr id="55297" name="Text Box 1"/>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66DC27C-555E-474F-9719-954D0A13787C}" type="slidenum">
              <a:rPr lang="en-US" sz="1200">
                <a:solidFill>
                  <a:srgbClr val="000000"/>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a:t>
            </a:fld>
            <a:endParaRPr lang="en-US" sz="1200">
              <a:solidFill>
                <a:srgbClr val="000000"/>
              </a:solidFill>
              <a:latin typeface="Calibri" pitchFamily="34" charset="0"/>
            </a:endParaRPr>
          </a:p>
        </p:txBody>
      </p:sp>
      <p:sp>
        <p:nvSpPr>
          <p:cNvPr id="55298"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299" name="Rectangle 3"/>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atin typeface="Calibri" pitchFamily="34" charset="0"/>
              <a:ea typeface="WenQuanYi Micro Hei" charset="0"/>
              <a:cs typeface="WenQuanYi Micro He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02BE2E96-851D-422E-8CE9-8055BB0DFA62}" type="slidenum">
              <a:rPr lang="en-IN"/>
              <a:pPr/>
              <a:t>15</a:t>
            </a:fld>
            <a:endParaRPr lang="en-IN"/>
          </a:p>
        </p:txBody>
      </p:sp>
      <p:sp>
        <p:nvSpPr>
          <p:cNvPr id="56321" name="Text Box 1"/>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57ED4C3-DEB0-4319-B8E2-84FFBB54926F}" type="slidenum">
              <a:rPr lang="en-US" sz="1200">
                <a:solidFill>
                  <a:srgbClr val="000000"/>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a:t>
            </a:fld>
            <a:endParaRPr lang="en-US" sz="1200">
              <a:solidFill>
                <a:srgbClr val="000000"/>
              </a:solidFill>
              <a:latin typeface="Calibri" pitchFamily="34" charset="0"/>
            </a:endParaRPr>
          </a:p>
        </p:txBody>
      </p:sp>
      <p:sp>
        <p:nvSpPr>
          <p:cNvPr id="56322"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323" name="Rectangle 3"/>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atin typeface="Calibri" pitchFamily="34" charset="0"/>
              <a:ea typeface="WenQuanYi Micro Hei" charset="0"/>
              <a:cs typeface="WenQuanYi Micro He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AC322FF-D471-4D59-A6DF-50406A026281}" type="datetime1">
              <a:rPr lang="en-US" smtClean="0"/>
              <a:t>18-May-13</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D4CCDE7-954E-4B80-B219-B5DE08854DB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C1191E-691A-4BBF-B7E4-671CB9699E77}" type="datetime1">
              <a:rPr lang="en-US" smtClean="0"/>
              <a:t>18-May-13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CCDE7-954E-4B80-B219-B5DE08854DB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66F4D2-6FA6-4EB8-8813-4010505FB124}" type="datetime1">
              <a:rPr lang="en-US" smtClean="0"/>
              <a:t>18-May-13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CCDE7-954E-4B80-B219-B5DE08854DB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6B7D91E-798B-4D34-AF2C-3CBFD5DEA0AD}" type="datetime1">
              <a:rPr lang="en-US" smtClean="0"/>
              <a:t>18-May-13</a:t>
            </a:fld>
            <a:endParaRPr lang="en-US" dirty="0"/>
          </a:p>
        </p:txBody>
      </p:sp>
      <p:sp>
        <p:nvSpPr>
          <p:cNvPr id="9" name="Slide Number Placeholder 8"/>
          <p:cNvSpPr>
            <a:spLocks noGrp="1"/>
          </p:cNvSpPr>
          <p:nvPr>
            <p:ph type="sldNum" sz="quarter" idx="15"/>
          </p:nvPr>
        </p:nvSpPr>
        <p:spPr/>
        <p:txBody>
          <a:bodyPr rtlCol="0"/>
          <a:lstStyle/>
          <a:p>
            <a:fld id="{4D4CCDE7-954E-4B80-B219-B5DE08854DB5}"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4838647-3BAB-47A1-AA40-B372F1EF8D36}" type="datetime1">
              <a:rPr lang="en-US" smtClean="0"/>
              <a:t>18-May-13</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4D4CCDE7-954E-4B80-B219-B5DE08854DB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5C96C41-CF4E-43AF-ABEA-6760CE546EBC}" type="datetime1">
              <a:rPr lang="en-US" smtClean="0"/>
              <a:t>18-May-13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4CCDE7-954E-4B80-B219-B5DE08854DB5}"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5FC2E28-DA56-49CD-9B10-6D85F2C7F1C8}" type="datetime1">
              <a:rPr lang="en-US" smtClean="0"/>
              <a:t>18-May-13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4CCDE7-954E-4B80-B219-B5DE08854DB5}"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3C5EB80-8C5F-47CB-A498-BABA4D7A14D1}" type="datetime1">
              <a:rPr lang="en-US" smtClean="0"/>
              <a:t>18-May-13</a:t>
            </a:fld>
            <a:endParaRPr lang="en-US" dirty="0"/>
          </a:p>
        </p:txBody>
      </p:sp>
      <p:sp>
        <p:nvSpPr>
          <p:cNvPr id="7" name="Slide Number Placeholder 6"/>
          <p:cNvSpPr>
            <a:spLocks noGrp="1"/>
          </p:cNvSpPr>
          <p:nvPr>
            <p:ph type="sldNum" sz="quarter" idx="11"/>
          </p:nvPr>
        </p:nvSpPr>
        <p:spPr/>
        <p:txBody>
          <a:bodyPr rtlCol="0"/>
          <a:lstStyle/>
          <a:p>
            <a:fld id="{4D4CCDE7-954E-4B80-B219-B5DE08854DB5}"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A43B1-371E-4E91-9184-5CD4DB841C8C}" type="datetime1">
              <a:rPr lang="en-US" smtClean="0"/>
              <a:t>18-May-13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4CCDE7-954E-4B80-B219-B5DE08854DB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A4B6C1DC-DEAD-4CBA-A7FE-F6BF0E3E8620}" type="datetime1">
              <a:rPr lang="en-US" smtClean="0"/>
              <a:t>18-May-13</a:t>
            </a:fld>
            <a:endParaRPr lang="en-US" dirty="0"/>
          </a:p>
        </p:txBody>
      </p:sp>
      <p:sp>
        <p:nvSpPr>
          <p:cNvPr id="22" name="Slide Number Placeholder 21"/>
          <p:cNvSpPr>
            <a:spLocks noGrp="1"/>
          </p:cNvSpPr>
          <p:nvPr>
            <p:ph type="sldNum" sz="quarter" idx="15"/>
          </p:nvPr>
        </p:nvSpPr>
        <p:spPr/>
        <p:txBody>
          <a:bodyPr rtlCol="0"/>
          <a:lstStyle/>
          <a:p>
            <a:fld id="{4D4CCDE7-954E-4B80-B219-B5DE08854DB5}"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E913D7A8-FA7E-43D9-AA58-40B4671B9BBE}" type="datetime1">
              <a:rPr lang="en-US" smtClean="0"/>
              <a:t>18-May-13</a:t>
            </a:fld>
            <a:endParaRPr lang="en-US" dirty="0"/>
          </a:p>
        </p:txBody>
      </p:sp>
      <p:sp>
        <p:nvSpPr>
          <p:cNvPr id="18" name="Slide Number Placeholder 17"/>
          <p:cNvSpPr>
            <a:spLocks noGrp="1"/>
          </p:cNvSpPr>
          <p:nvPr>
            <p:ph type="sldNum" sz="quarter" idx="11"/>
          </p:nvPr>
        </p:nvSpPr>
        <p:spPr/>
        <p:txBody>
          <a:bodyPr rtlCol="0"/>
          <a:lstStyle/>
          <a:p>
            <a:fld id="{4D4CCDE7-954E-4B80-B219-B5DE08854DB5}"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5338379-FCC3-4E29-BC3A-3D56FC961B7C}" type="datetime1">
              <a:rPr lang="en-US" smtClean="0"/>
              <a:t>18-May-13</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D4CCDE7-954E-4B80-B219-B5DE08854DB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R.GEE\Downloads\bismillah_islamic_gallery_21.jpg"/>
          <p:cNvPicPr>
            <a:picLocks noChangeAspect="1" noChangeArrowheads="1"/>
          </p:cNvPicPr>
          <p:nvPr/>
        </p:nvPicPr>
        <p:blipFill>
          <a:blip r:embed="rId2"/>
          <a:srcRect/>
          <a:stretch>
            <a:fillRect/>
          </a:stretch>
        </p:blipFill>
        <p:spPr bwMode="auto">
          <a:xfrm>
            <a:off x="2616200" y="1066800"/>
            <a:ext cx="6299200" cy="472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idx="4294967295"/>
          </p:nvPr>
        </p:nvSpPr>
        <p:spPr>
          <a:xfrm>
            <a:off x="2209800" y="1524000"/>
            <a:ext cx="5334000" cy="2895600"/>
          </a:xfrm>
        </p:spPr>
        <p:txBody>
          <a:bodyPr>
            <a:noAutofit/>
          </a:bodyPr>
          <a:lstStyle/>
          <a:p>
            <a:pPr eaLnBrk="1" hangingPunct="1"/>
            <a:r>
              <a:rPr lang="en-US" sz="9600" dirty="0" smtClean="0">
                <a:latin typeface="Comic Sans MS" pitchFamily="66" charset="0"/>
              </a:rPr>
              <a:t>GULREZ</a:t>
            </a:r>
            <a:endParaRPr lang="en-US" sz="9600" dirty="0" smtClean="0">
              <a:latin typeface="Comic Sans MS" pitchFamily="66" charset="0"/>
            </a:endParaRPr>
          </a:p>
        </p:txBody>
      </p:sp>
      <p:sp>
        <p:nvSpPr>
          <p:cNvPr id="3" name="Slide Number Placeholder 2"/>
          <p:cNvSpPr>
            <a:spLocks noGrp="1"/>
          </p:cNvSpPr>
          <p:nvPr>
            <p:ph type="sldNum" sz="quarter" idx="12"/>
          </p:nvPr>
        </p:nvSpPr>
        <p:spPr/>
        <p:txBody>
          <a:bodyPr/>
          <a:lstStyle/>
          <a:p>
            <a:fld id="{4D4CCDE7-954E-4B80-B219-B5DE08854DB5}" type="slidenum">
              <a:rPr lang="en-US" smtClean="0"/>
              <a:pPr/>
              <a:t>10</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anim calcmode="lin" valueType="num">
                                      <p:cBhvr>
                                        <p:cTn id="8" dur="500" fill="hold"/>
                                        <p:tgtEl>
                                          <p:spTgt spid="3074"/>
                                        </p:tgtEl>
                                        <p:attrNameLst>
                                          <p:attrName>ppt_w</p:attrName>
                                        </p:attrNameLst>
                                      </p:cBhvr>
                                      <p:tavLst>
                                        <p:tav tm="0" fmla="#ppt_w*sin(2.5*pi*$)">
                                          <p:val>
                                            <p:fltVal val="0"/>
                                          </p:val>
                                        </p:tav>
                                        <p:tav tm="100000">
                                          <p:val>
                                            <p:fltVal val="1"/>
                                          </p:val>
                                        </p:tav>
                                      </p:tavLst>
                                    </p:anim>
                                    <p:anim calcmode="lin" valueType="num">
                                      <p:cBhvr>
                                        <p:cTn id="9" dur="5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457200" y="838200"/>
            <a:ext cx="8229600" cy="1143000"/>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000" b="1">
                <a:solidFill>
                  <a:srgbClr val="000000"/>
                </a:solidFill>
                <a:latin typeface="Calibri" pitchFamily="34" charset="0"/>
              </a:rPr>
              <a:t>Magnetoagnetostriction Generator</a:t>
            </a:r>
          </a:p>
        </p:txBody>
      </p:sp>
      <p:sp>
        <p:nvSpPr>
          <p:cNvPr id="10245" name="Text Box 5"/>
          <p:cNvSpPr txBox="1">
            <a:spLocks noChangeArrowheads="1"/>
          </p:cNvSpPr>
          <p:nvPr/>
        </p:nvSpPr>
        <p:spPr bwMode="auto">
          <a:xfrm>
            <a:off x="457200" y="2255838"/>
            <a:ext cx="8229600" cy="4041775"/>
          </a:xfrm>
          <a:prstGeom prst="rect">
            <a:avLst/>
          </a:prstGeom>
          <a:noFill/>
          <a:ln w="9525">
            <a:noFill/>
            <a:round/>
            <a:headEnd/>
            <a:tailEnd/>
          </a:ln>
          <a:effectLst/>
        </p:spPr>
        <p:txBody>
          <a:bodyPr/>
          <a:lstStyle/>
          <a:p>
            <a:pPr marL="609600" indent="-608013" algn="just">
              <a:lnSpc>
                <a:spcPct val="90000"/>
              </a:lnSpc>
              <a:spcBef>
                <a:spcPts val="875"/>
              </a:spcBef>
              <a:buClrTx/>
              <a:buFontTx/>
              <a:buNone/>
              <a:tabLst>
                <a:tab pos="1179513" algn="l"/>
                <a:tab pos="2093913" algn="l"/>
                <a:tab pos="3008313" algn="l"/>
                <a:tab pos="3922713" algn="l"/>
                <a:tab pos="4837113" algn="l"/>
                <a:tab pos="5751513" algn="l"/>
                <a:tab pos="6665913" algn="l"/>
                <a:tab pos="7580313" algn="l"/>
                <a:tab pos="8494713" algn="l"/>
                <a:tab pos="9409113" algn="l"/>
                <a:tab pos="10323513" algn="l"/>
              </a:tabLst>
            </a:pPr>
            <a:r>
              <a:rPr lang="en-US" sz="3500" b="1" dirty="0">
                <a:solidFill>
                  <a:srgbClr val="000000"/>
                </a:solidFill>
                <a:latin typeface="Calibri" pitchFamily="34" charset="0"/>
              </a:rPr>
              <a:t>      Principle: </a:t>
            </a:r>
            <a:r>
              <a:rPr lang="en-US" sz="3500" b="1" dirty="0" err="1">
                <a:solidFill>
                  <a:srgbClr val="000000"/>
                </a:solidFill>
                <a:latin typeface="Calibri" pitchFamily="34" charset="0"/>
              </a:rPr>
              <a:t>Magnetostriction</a:t>
            </a:r>
            <a:r>
              <a:rPr lang="en-US" sz="3500" b="1" dirty="0">
                <a:solidFill>
                  <a:srgbClr val="000000"/>
                </a:solidFill>
                <a:latin typeface="Calibri" pitchFamily="34" charset="0"/>
              </a:rPr>
              <a:t> effect</a:t>
            </a:r>
          </a:p>
          <a:p>
            <a:pPr marL="609600" indent="-608013" algn="just">
              <a:lnSpc>
                <a:spcPct val="90000"/>
              </a:lnSpc>
              <a:spcBef>
                <a:spcPts val="875"/>
              </a:spcBef>
              <a:buClrTx/>
              <a:buFontTx/>
              <a:buNone/>
              <a:tabLst>
                <a:tab pos="1179513" algn="l"/>
                <a:tab pos="2093913" algn="l"/>
                <a:tab pos="3008313" algn="l"/>
                <a:tab pos="3922713" algn="l"/>
                <a:tab pos="4837113" algn="l"/>
                <a:tab pos="5751513" algn="l"/>
                <a:tab pos="6665913" algn="l"/>
                <a:tab pos="7580313" algn="l"/>
                <a:tab pos="8494713" algn="l"/>
                <a:tab pos="9409113" algn="l"/>
                <a:tab pos="10323513" algn="l"/>
              </a:tabLst>
            </a:pPr>
            <a:r>
              <a:rPr lang="en-US" sz="3500" dirty="0">
                <a:solidFill>
                  <a:srgbClr val="000000"/>
                </a:solidFill>
                <a:latin typeface="Calibri" pitchFamily="34" charset="0"/>
              </a:rPr>
              <a:t>     When a ferromagnetic rod like iron or nickel is placed in a magnetic field parallel to its length, the rod experiences a small change in its </a:t>
            </a:r>
            <a:r>
              <a:rPr lang="en-US" sz="3500" dirty="0" err="1">
                <a:solidFill>
                  <a:srgbClr val="000000"/>
                </a:solidFill>
                <a:latin typeface="Calibri" pitchFamily="34" charset="0"/>
              </a:rPr>
              <a:t>length.This</a:t>
            </a:r>
            <a:r>
              <a:rPr lang="en-US" sz="3500" dirty="0">
                <a:solidFill>
                  <a:srgbClr val="000000"/>
                </a:solidFill>
                <a:latin typeface="Calibri" pitchFamily="34" charset="0"/>
              </a:rPr>
              <a:t> is called </a:t>
            </a:r>
            <a:r>
              <a:rPr lang="en-US" sz="3500" dirty="0" err="1">
                <a:solidFill>
                  <a:srgbClr val="000000"/>
                </a:solidFill>
                <a:latin typeface="Calibri" pitchFamily="34" charset="0"/>
              </a:rPr>
              <a:t>magnetostricion</a:t>
            </a:r>
            <a:r>
              <a:rPr lang="en-US" sz="3500" dirty="0">
                <a:solidFill>
                  <a:srgbClr val="000000"/>
                </a:solidFill>
                <a:latin typeface="Calibri" pitchFamily="34" charset="0"/>
              </a:rPr>
              <a:t> effect.</a:t>
            </a:r>
          </a:p>
        </p:txBody>
      </p:sp>
      <p:sp>
        <p:nvSpPr>
          <p:cNvPr id="4" name="Slide Number Placeholder 3"/>
          <p:cNvSpPr>
            <a:spLocks noGrp="1"/>
          </p:cNvSpPr>
          <p:nvPr>
            <p:ph type="sldNum" sz="quarter" idx="12"/>
          </p:nvPr>
        </p:nvSpPr>
        <p:spPr/>
        <p:txBody>
          <a:bodyPr/>
          <a:lstStyle/>
          <a:p>
            <a:fld id="{4D4CCDE7-954E-4B80-B219-B5DE08854DB5}" type="slidenum">
              <a:rPr lang="en-US" smtClean="0"/>
              <a:pPr/>
              <a:t>11</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838200" y="1219200"/>
            <a:ext cx="6323013" cy="3025775"/>
            <a:chOff x="528" y="768"/>
            <a:chExt cx="3983" cy="1906"/>
          </a:xfrm>
        </p:grpSpPr>
        <p:pic>
          <p:nvPicPr>
            <p:cNvPr id="11268" name="Picture 4"/>
            <p:cNvPicPr>
              <a:picLocks noChangeAspect="1" noChangeArrowheads="1"/>
            </p:cNvPicPr>
            <p:nvPr/>
          </p:nvPicPr>
          <p:blipFill>
            <a:blip r:embed="rId3">
              <a:lum bright="-6000" contrast="12000"/>
            </a:blip>
            <a:srcRect/>
            <a:stretch>
              <a:fillRect/>
            </a:stretch>
          </p:blipFill>
          <p:spPr bwMode="auto">
            <a:xfrm>
              <a:off x="528" y="768"/>
              <a:ext cx="3983" cy="1906"/>
            </a:xfrm>
            <a:prstGeom prst="rect">
              <a:avLst/>
            </a:prstGeom>
            <a:noFill/>
            <a:ln w="9525">
              <a:noFill/>
              <a:round/>
              <a:headEnd/>
              <a:tailEnd/>
            </a:ln>
            <a:effectLst/>
          </p:spPr>
        </p:pic>
        <p:sp>
          <p:nvSpPr>
            <p:cNvPr id="11269" name="Text Box 5"/>
            <p:cNvSpPr txBox="1">
              <a:spLocks noChangeArrowheads="1"/>
            </p:cNvSpPr>
            <p:nvPr/>
          </p:nvSpPr>
          <p:spPr bwMode="auto">
            <a:xfrm>
              <a:off x="528" y="768"/>
              <a:ext cx="3983" cy="1906"/>
            </a:xfrm>
            <a:prstGeom prst="rect">
              <a:avLst/>
            </a:prstGeom>
            <a:noFill/>
            <a:ln w="9525">
              <a:noFill/>
              <a:round/>
              <a:headEnd/>
              <a:tailEnd/>
            </a:ln>
            <a:effectLst/>
          </p:spPr>
          <p:txBody>
            <a:bodyPr wrap="none" anchor="ctr"/>
            <a:lstStyle/>
            <a:p>
              <a:endParaRPr lang="en-US"/>
            </a:p>
          </p:txBody>
        </p:sp>
      </p:grpSp>
      <p:sp>
        <p:nvSpPr>
          <p:cNvPr id="11270" name="Text Box 6"/>
          <p:cNvSpPr txBox="1">
            <a:spLocks noChangeArrowheads="1"/>
          </p:cNvSpPr>
          <p:nvPr/>
        </p:nvSpPr>
        <p:spPr bwMode="auto">
          <a:xfrm>
            <a:off x="381000" y="4419600"/>
            <a:ext cx="8610600" cy="2112963"/>
          </a:xfrm>
          <a:prstGeom prst="rect">
            <a:avLst/>
          </a:prstGeom>
          <a:noFill/>
          <a:ln w="9525">
            <a:noFill/>
            <a:round/>
            <a:headEnd/>
            <a:tailEnd/>
          </a:ln>
          <a:effectLst/>
        </p:spPr>
        <p:txBody>
          <a:bodyPr lIns="90000" tIns="46800" rIns="90000" bIns="46800">
            <a:spAutoFit/>
          </a:bodyPr>
          <a:lstStyle/>
          <a:p>
            <a:pPr algn="just">
              <a:spcBef>
                <a:spcPts val="6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000000"/>
                </a:solidFill>
                <a:latin typeface="Calibri" pitchFamily="34" charset="0"/>
              </a:rPr>
              <a:t>The change in length (increase or decrease) produced in the rod depends upon the strength of the magnetic field, the nature of the materials and is independent of the direction of the magnetic field applied.</a:t>
            </a:r>
          </a:p>
          <a:p>
            <a:pPr>
              <a:spcBef>
                <a:spcPts val="1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a:solidFill>
                <a:srgbClr val="000000"/>
              </a:solidFill>
              <a:latin typeface="Calibri" pitchFamily="34" charset="0"/>
            </a:endParaRPr>
          </a:p>
        </p:txBody>
      </p:sp>
      <p:sp>
        <p:nvSpPr>
          <p:cNvPr id="6" name="Slide Number Placeholder 5"/>
          <p:cNvSpPr>
            <a:spLocks noGrp="1"/>
          </p:cNvSpPr>
          <p:nvPr>
            <p:ph type="sldNum" sz="quarter" idx="12"/>
          </p:nvPr>
        </p:nvSpPr>
        <p:spPr/>
        <p:txBody>
          <a:bodyPr/>
          <a:lstStyle/>
          <a:p>
            <a:fld id="{4D4CCDE7-954E-4B80-B219-B5DE08854DB5}" type="slidenum">
              <a:rPr lang="en-US" smtClean="0"/>
              <a:pPr/>
              <a:t>12</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457200" y="533400"/>
            <a:ext cx="8229600" cy="1143000"/>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000" b="1">
                <a:solidFill>
                  <a:srgbClr val="000000"/>
                </a:solidFill>
                <a:latin typeface="Calibri" pitchFamily="34" charset="0"/>
              </a:rPr>
              <a:t>Construction</a:t>
            </a:r>
          </a:p>
        </p:txBody>
      </p:sp>
      <p:grpSp>
        <p:nvGrpSpPr>
          <p:cNvPr id="2" name="Group 6"/>
          <p:cNvGrpSpPr>
            <a:grpSpLocks/>
          </p:cNvGrpSpPr>
          <p:nvPr/>
        </p:nvGrpSpPr>
        <p:grpSpPr bwMode="auto">
          <a:xfrm>
            <a:off x="381000" y="2363788"/>
            <a:ext cx="8456613" cy="3349625"/>
            <a:chOff x="240" y="1489"/>
            <a:chExt cx="5327" cy="2110"/>
          </a:xfrm>
        </p:grpSpPr>
        <p:pic>
          <p:nvPicPr>
            <p:cNvPr id="12295" name="Picture 7"/>
            <p:cNvPicPr>
              <a:picLocks noChangeAspect="1" noChangeArrowheads="1"/>
            </p:cNvPicPr>
            <p:nvPr/>
          </p:nvPicPr>
          <p:blipFill>
            <a:blip r:embed="rId3"/>
            <a:srcRect/>
            <a:stretch>
              <a:fillRect/>
            </a:stretch>
          </p:blipFill>
          <p:spPr bwMode="auto">
            <a:xfrm>
              <a:off x="240" y="1489"/>
              <a:ext cx="5327" cy="2110"/>
            </a:xfrm>
            <a:prstGeom prst="rect">
              <a:avLst/>
            </a:prstGeom>
            <a:noFill/>
            <a:ln w="9525">
              <a:noFill/>
              <a:round/>
              <a:headEnd/>
              <a:tailEnd/>
            </a:ln>
            <a:effectLst/>
          </p:spPr>
        </p:pic>
        <p:sp>
          <p:nvSpPr>
            <p:cNvPr id="12296" name="Text Box 8"/>
            <p:cNvSpPr txBox="1">
              <a:spLocks noChangeArrowheads="1"/>
            </p:cNvSpPr>
            <p:nvPr/>
          </p:nvSpPr>
          <p:spPr bwMode="auto">
            <a:xfrm>
              <a:off x="240" y="1489"/>
              <a:ext cx="5327" cy="2110"/>
            </a:xfrm>
            <a:prstGeom prst="rect">
              <a:avLst/>
            </a:prstGeom>
            <a:noFill/>
            <a:ln w="9525">
              <a:noFill/>
              <a:round/>
              <a:headEnd/>
              <a:tailEnd/>
            </a:ln>
            <a:effectLst/>
          </p:spPr>
          <p:txBody>
            <a:bodyPr wrap="none" anchor="ctr"/>
            <a:lstStyle/>
            <a:p>
              <a:endParaRPr lang="en-US"/>
            </a:p>
          </p:txBody>
        </p:sp>
      </p:grpSp>
      <p:sp>
        <p:nvSpPr>
          <p:cNvPr id="6" name="Slide Number Placeholder 5"/>
          <p:cNvSpPr>
            <a:spLocks noGrp="1"/>
          </p:cNvSpPr>
          <p:nvPr>
            <p:ph type="sldNum" sz="quarter" idx="12"/>
          </p:nvPr>
        </p:nvSpPr>
        <p:spPr/>
        <p:txBody>
          <a:bodyPr/>
          <a:lstStyle/>
          <a:p>
            <a:fld id="{4D4CCDE7-954E-4B80-B219-B5DE08854DB5}" type="slidenum">
              <a:rPr lang="en-US" smtClean="0"/>
              <a:pPr/>
              <a:t>13</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3124200" y="6356350"/>
            <a:ext cx="2895600" cy="365125"/>
          </a:xfrm>
          <a:prstGeom prst="rect">
            <a:avLst/>
          </a:prstGeom>
          <a:noFill/>
          <a:ln w="9525">
            <a:noFill/>
            <a:round/>
            <a:headEnd/>
            <a:tailEnd/>
          </a:ln>
          <a:effectLst/>
        </p:spPr>
        <p:txBody>
          <a:bodyPr wrap="none" anchor="ctr"/>
          <a:lstStyle/>
          <a:p>
            <a:endParaRPr lang="en-US"/>
          </a:p>
        </p:txBody>
      </p:sp>
      <p:sp>
        <p:nvSpPr>
          <p:cNvPr id="13316" name="Text Box 4"/>
          <p:cNvSpPr txBox="1">
            <a:spLocks noChangeArrowheads="1"/>
          </p:cNvSpPr>
          <p:nvPr/>
        </p:nvSpPr>
        <p:spPr bwMode="auto">
          <a:xfrm>
            <a:off x="228600" y="533400"/>
            <a:ext cx="8458200" cy="6586538"/>
          </a:xfrm>
          <a:prstGeom prst="rect">
            <a:avLst/>
          </a:prstGeom>
          <a:noFill/>
          <a:ln w="9525">
            <a:noFill/>
            <a:round/>
            <a:headEnd/>
            <a:tailEnd/>
          </a:ln>
          <a:effectLst/>
        </p:spPr>
        <p:txBody>
          <a:bodyPr/>
          <a:lstStyle/>
          <a:p>
            <a:pPr marL="341313" indent="-341313" algn="just">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latin typeface="Calibri" pitchFamily="34" charset="0"/>
              </a:rPr>
              <a:t>XY is a rod of ferromagnetic materials like iron or nickel.  The rod is clamped in the middle.</a:t>
            </a:r>
          </a:p>
          <a:p>
            <a:pPr marL="341313" indent="-341313" algn="just">
              <a:lnSpc>
                <a:spcPct val="80000"/>
              </a:lnSpc>
              <a:spcBef>
                <a:spcPts val="6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a:solidFill>
                <a:srgbClr val="000000"/>
              </a:solidFill>
              <a:latin typeface="Calibri" pitchFamily="34" charset="0"/>
            </a:endParaRPr>
          </a:p>
          <a:p>
            <a:pPr marL="341313" indent="-341313" algn="just">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latin typeface="Calibri" pitchFamily="34" charset="0"/>
              </a:rPr>
              <a:t>The alternating magnetic field is generated by electronic oscillator.  </a:t>
            </a:r>
          </a:p>
          <a:p>
            <a:pPr marL="341313" indent="-341313" algn="just">
              <a:lnSpc>
                <a:spcPct val="80000"/>
              </a:lnSpc>
              <a:spcBef>
                <a:spcPts val="6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a:solidFill>
                <a:srgbClr val="000000"/>
              </a:solidFill>
              <a:latin typeface="Calibri" pitchFamily="34" charset="0"/>
            </a:endParaRPr>
          </a:p>
          <a:p>
            <a:pPr marL="341313" indent="-341313" algn="just">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latin typeface="Calibri" pitchFamily="34" charset="0"/>
              </a:rPr>
              <a:t>The coil L</a:t>
            </a:r>
            <a:r>
              <a:rPr lang="en-US" sz="2400" baseline="-25000">
                <a:solidFill>
                  <a:srgbClr val="000000"/>
                </a:solidFill>
                <a:latin typeface="Calibri" pitchFamily="34" charset="0"/>
              </a:rPr>
              <a:t>1</a:t>
            </a:r>
            <a:r>
              <a:rPr lang="en-US" sz="2400">
                <a:solidFill>
                  <a:srgbClr val="000000"/>
                </a:solidFill>
                <a:latin typeface="Calibri" pitchFamily="34" charset="0"/>
              </a:rPr>
              <a:t> wound on the right hand portion of the rod along with a variable capacitor C. </a:t>
            </a:r>
          </a:p>
          <a:p>
            <a:pPr marL="341313" indent="-341313" algn="just">
              <a:lnSpc>
                <a:spcPct val="80000"/>
              </a:lnSpc>
              <a:spcBef>
                <a:spcPts val="6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a:solidFill>
                <a:srgbClr val="000000"/>
              </a:solidFill>
              <a:latin typeface="Calibri" pitchFamily="34" charset="0"/>
            </a:endParaRPr>
          </a:p>
          <a:p>
            <a:pPr marL="341313" indent="-341313" algn="just">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latin typeface="Calibri" pitchFamily="34" charset="0"/>
              </a:rPr>
              <a:t>This forms the </a:t>
            </a:r>
            <a:r>
              <a:rPr lang="en-US" sz="2400" i="1">
                <a:solidFill>
                  <a:srgbClr val="000000"/>
                </a:solidFill>
                <a:latin typeface="Calibri" pitchFamily="34" charset="0"/>
              </a:rPr>
              <a:t>resonant circuit</a:t>
            </a:r>
            <a:r>
              <a:rPr lang="en-US" sz="2400">
                <a:solidFill>
                  <a:srgbClr val="000000"/>
                </a:solidFill>
                <a:latin typeface="Calibri" pitchFamily="34" charset="0"/>
              </a:rPr>
              <a:t> of the collector tuned oscillator.  The frequency of oscillator is controlled by the variable capacitor.</a:t>
            </a:r>
          </a:p>
          <a:p>
            <a:pPr marL="341313" indent="-341313" algn="just">
              <a:lnSpc>
                <a:spcPct val="80000"/>
              </a:lnSpc>
              <a:spcBef>
                <a:spcPts val="6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a:solidFill>
                <a:srgbClr val="000000"/>
              </a:solidFill>
              <a:latin typeface="Calibri" pitchFamily="34" charset="0"/>
            </a:endParaRPr>
          </a:p>
          <a:p>
            <a:pPr marL="341313" indent="-34131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latin typeface="Calibri" pitchFamily="34" charset="0"/>
              </a:rPr>
              <a:t>The coil L</a:t>
            </a:r>
            <a:r>
              <a:rPr lang="en-US" sz="2400" baseline="-25000">
                <a:solidFill>
                  <a:srgbClr val="000000"/>
                </a:solidFill>
                <a:latin typeface="Calibri" pitchFamily="34" charset="0"/>
              </a:rPr>
              <a:t>2</a:t>
            </a:r>
            <a:r>
              <a:rPr lang="en-US" sz="2400">
                <a:solidFill>
                  <a:srgbClr val="000000"/>
                </a:solidFill>
                <a:latin typeface="Calibri" pitchFamily="34" charset="0"/>
              </a:rPr>
              <a:t> wound on the left hand portion of the rod is connected to the base circuit.  The coil L</a:t>
            </a:r>
            <a:r>
              <a:rPr lang="en-US" sz="2400" baseline="-25000">
                <a:solidFill>
                  <a:srgbClr val="000000"/>
                </a:solidFill>
                <a:latin typeface="Calibri" pitchFamily="34" charset="0"/>
              </a:rPr>
              <a:t>2</a:t>
            </a:r>
            <a:r>
              <a:rPr lang="en-US" sz="2400">
                <a:solidFill>
                  <a:srgbClr val="000000"/>
                </a:solidFill>
                <a:latin typeface="Calibri" pitchFamily="34" charset="0"/>
              </a:rPr>
              <a:t> acts as </a:t>
            </a:r>
            <a:r>
              <a:rPr lang="en-US" sz="2400" i="1">
                <a:solidFill>
                  <a:srgbClr val="000000"/>
                </a:solidFill>
                <a:latin typeface="Calibri" pitchFamily="34" charset="0"/>
              </a:rPr>
              <a:t>feed –back loop</a:t>
            </a:r>
            <a:r>
              <a:rPr lang="en-US" sz="2400">
                <a:solidFill>
                  <a:srgbClr val="000000"/>
                </a:solidFill>
                <a:latin typeface="Calibri" pitchFamily="34" charset="0"/>
              </a:rPr>
              <a:t>.</a:t>
            </a:r>
          </a:p>
          <a:p>
            <a:pPr marL="341313" indent="-341313" algn="just">
              <a:lnSpc>
                <a:spcPct val="80000"/>
              </a:lnSpc>
              <a:spcBef>
                <a:spcPts val="6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a:solidFill>
                <a:srgbClr val="000000"/>
              </a:solidFill>
              <a:latin typeface="Calibri" pitchFamily="34" charset="0"/>
            </a:endParaRPr>
          </a:p>
          <a:p>
            <a:pPr marL="341313" indent="-341313" algn="just">
              <a:lnSpc>
                <a:spcPct val="80000"/>
              </a:lnSpc>
              <a:spcBef>
                <a:spcPts val="45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solidFill>
                <a:srgbClr val="000000"/>
              </a:solidFill>
              <a:latin typeface="Calibri" pitchFamily="34" charset="0"/>
            </a:endParaRPr>
          </a:p>
          <a:p>
            <a:pPr marL="341313" indent="-341313" algn="just">
              <a:lnSpc>
                <a:spcPct val="80000"/>
              </a:lnSpc>
              <a:spcBef>
                <a:spcPts val="45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solidFill>
                <a:srgbClr val="000000"/>
              </a:solidFill>
              <a:latin typeface="Calibri" pitchFamily="34" charset="0"/>
            </a:endParaRPr>
          </a:p>
        </p:txBody>
      </p:sp>
      <p:sp>
        <p:nvSpPr>
          <p:cNvPr id="4" name="Slide Number Placeholder 3"/>
          <p:cNvSpPr>
            <a:spLocks noGrp="1"/>
          </p:cNvSpPr>
          <p:nvPr>
            <p:ph type="sldNum" sz="quarter" idx="12"/>
          </p:nvPr>
        </p:nvSpPr>
        <p:spPr/>
        <p:txBody>
          <a:bodyPr/>
          <a:lstStyle/>
          <a:p>
            <a:fld id="{4D4CCDE7-954E-4B80-B219-B5DE08854DB5}" type="slidenum">
              <a:rPr lang="en-US" smtClean="0"/>
              <a:pPr/>
              <a:t>14</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457200" y="304800"/>
            <a:ext cx="8229600" cy="1143000"/>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000" b="1">
                <a:solidFill>
                  <a:srgbClr val="000000"/>
                </a:solidFill>
                <a:latin typeface="Calibri" pitchFamily="34" charset="0"/>
              </a:rPr>
              <a:t>Working</a:t>
            </a:r>
          </a:p>
        </p:txBody>
      </p:sp>
      <p:sp>
        <p:nvSpPr>
          <p:cNvPr id="14341" name="Text Box 5"/>
          <p:cNvSpPr txBox="1">
            <a:spLocks noChangeArrowheads="1"/>
          </p:cNvSpPr>
          <p:nvPr/>
        </p:nvSpPr>
        <p:spPr bwMode="auto">
          <a:xfrm>
            <a:off x="457200" y="1798638"/>
            <a:ext cx="8229600" cy="5354637"/>
          </a:xfrm>
          <a:prstGeom prst="rect">
            <a:avLst/>
          </a:prstGeom>
          <a:noFill/>
          <a:ln w="9525">
            <a:noFill/>
            <a:round/>
            <a:headEnd/>
            <a:tailEnd/>
          </a:ln>
          <a:effectLst/>
        </p:spPr>
        <p:txBody>
          <a:bodyPr/>
          <a:lstStyle/>
          <a:p>
            <a:pPr marL="341313" indent="-341313" algn="just">
              <a:lnSpc>
                <a:spcPct val="80000"/>
              </a:lnSpc>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latin typeface="Calibri" pitchFamily="34" charset="0"/>
              </a:rPr>
              <a:t>When High Tension (H.T) battery is switched on, the collector circuit oscillates with a frequency, </a:t>
            </a:r>
          </a:p>
          <a:p>
            <a:pPr marL="341313" indent="-341313" algn="just">
              <a:lnSpc>
                <a:spcPct val="80000"/>
              </a:lnSpc>
              <a:spcBef>
                <a:spcPts val="65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600">
              <a:solidFill>
                <a:srgbClr val="000000"/>
              </a:solidFill>
              <a:latin typeface="Calibri" pitchFamily="34" charset="0"/>
            </a:endParaRPr>
          </a:p>
          <a:p>
            <a:pPr marL="341313" indent="-341313">
              <a:lnSpc>
                <a:spcPct val="80000"/>
              </a:lnSpc>
              <a:spcBef>
                <a:spcPts val="65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latin typeface="Calibri" pitchFamily="34" charset="0"/>
              </a:rPr>
              <a:t> 				f =</a:t>
            </a:r>
          </a:p>
          <a:p>
            <a:pPr marL="341313" indent="-341313" algn="just">
              <a:lnSpc>
                <a:spcPct val="80000"/>
              </a:lnSpc>
              <a:spcBef>
                <a:spcPts val="65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600">
              <a:solidFill>
                <a:srgbClr val="000000"/>
              </a:solidFill>
              <a:latin typeface="Calibri" pitchFamily="34" charset="0"/>
            </a:endParaRPr>
          </a:p>
          <a:p>
            <a:pPr marL="341313" indent="-341313" algn="just">
              <a:lnSpc>
                <a:spcPct val="80000"/>
              </a:lnSpc>
              <a:spcBef>
                <a:spcPts val="65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600">
              <a:solidFill>
                <a:srgbClr val="000000"/>
              </a:solidFill>
              <a:latin typeface="Calibri" pitchFamily="34" charset="0"/>
            </a:endParaRPr>
          </a:p>
          <a:p>
            <a:pPr marL="341313" indent="-341313" algn="just">
              <a:lnSpc>
                <a:spcPct val="80000"/>
              </a:lnSpc>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latin typeface="Calibri" pitchFamily="34" charset="0"/>
              </a:rPr>
              <a:t>This alternating current flowing through the coil L</a:t>
            </a:r>
            <a:r>
              <a:rPr lang="en-US" sz="2600" baseline="-25000">
                <a:solidFill>
                  <a:srgbClr val="000000"/>
                </a:solidFill>
                <a:latin typeface="Calibri" pitchFamily="34" charset="0"/>
              </a:rPr>
              <a:t>1</a:t>
            </a:r>
            <a:r>
              <a:rPr lang="en-US" sz="2600">
                <a:solidFill>
                  <a:srgbClr val="000000"/>
                </a:solidFill>
                <a:latin typeface="Calibri" pitchFamily="34" charset="0"/>
              </a:rPr>
              <a:t> produces an alternating magnetic field along the length of the rod.  The result  is that the rod starts vibrating due to magnetostrictive effect.</a:t>
            </a:r>
          </a:p>
          <a:p>
            <a:pPr marL="341313" indent="-341313" algn="just">
              <a:lnSpc>
                <a:spcPct val="80000"/>
              </a:lnSpc>
              <a:spcBef>
                <a:spcPts val="65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600">
              <a:solidFill>
                <a:srgbClr val="000000"/>
              </a:solidFill>
              <a:latin typeface="Calibri" pitchFamily="34" charset="0"/>
            </a:endParaRPr>
          </a:p>
          <a:p>
            <a:pPr marL="341313" indent="-341313" algn="just">
              <a:lnSpc>
                <a:spcPct val="80000"/>
              </a:lnSpc>
              <a:spcBef>
                <a:spcPts val="65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latin typeface="Calibri" pitchFamily="34" charset="0"/>
              </a:rPr>
              <a:t>             		</a:t>
            </a:r>
          </a:p>
        </p:txBody>
      </p:sp>
      <p:sp>
        <p:nvSpPr>
          <p:cNvPr id="14342" name="Rectangle 6"/>
          <p:cNvSpPr>
            <a:spLocks noChangeArrowheads="1"/>
          </p:cNvSpPr>
          <p:nvPr/>
        </p:nvSpPr>
        <p:spPr bwMode="auto">
          <a:xfrm>
            <a:off x="0" y="3181350"/>
            <a:ext cx="9144000" cy="1588"/>
          </a:xfrm>
          <a:prstGeom prst="rect">
            <a:avLst/>
          </a:prstGeom>
          <a:noFill/>
          <a:ln w="9525">
            <a:noFill/>
            <a:round/>
            <a:headEnd/>
            <a:tailEnd/>
          </a:ln>
          <a:effectLst/>
        </p:spPr>
        <p:txBody>
          <a:bodyPr wrap="none" anchor="ctr"/>
          <a:lstStyle/>
          <a:p>
            <a:endParaRPr lang="en-US"/>
          </a:p>
        </p:txBody>
      </p:sp>
      <p:graphicFrame>
        <p:nvGraphicFramePr>
          <p:cNvPr id="14343" name="Object 7"/>
          <p:cNvGraphicFramePr>
            <a:graphicFrameLocks noChangeAspect="1"/>
          </p:cNvGraphicFramePr>
          <p:nvPr/>
        </p:nvGraphicFramePr>
        <p:xfrm>
          <a:off x="3810000" y="2514600"/>
          <a:ext cx="1676400" cy="1076325"/>
        </p:xfrm>
        <a:graphic>
          <a:graphicData uri="http://schemas.openxmlformats.org/presentationml/2006/ole">
            <p:oleObj spid="_x0000_s4098" r:id="rId4" imgW="774360" imgH="495000" progId="">
              <p:embed/>
            </p:oleObj>
          </a:graphicData>
        </a:graphic>
      </p:graphicFrame>
      <p:sp>
        <p:nvSpPr>
          <p:cNvPr id="6" name="Slide Number Placeholder 5"/>
          <p:cNvSpPr>
            <a:spLocks noGrp="1"/>
          </p:cNvSpPr>
          <p:nvPr>
            <p:ph type="sldNum" sz="quarter" idx="12"/>
          </p:nvPr>
        </p:nvSpPr>
        <p:spPr/>
        <p:txBody>
          <a:bodyPr/>
          <a:lstStyle/>
          <a:p>
            <a:fld id="{4D4CCDE7-954E-4B80-B219-B5DE08854DB5}" type="slidenum">
              <a:rPr lang="en-US" smtClean="0"/>
              <a:pPr/>
              <a:t>15</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5400" y="990600"/>
            <a:ext cx="6781800" cy="685800"/>
          </a:xfrm>
        </p:spPr>
        <p:txBody>
          <a:bodyPr>
            <a:normAutofit fontScale="90000"/>
          </a:bodyPr>
          <a:lstStyle/>
          <a:p>
            <a:pPr eaLnBrk="1" hangingPunct="1"/>
            <a:r>
              <a:rPr lang="en-US" sz="4000" dirty="0" smtClean="0">
                <a:latin typeface="Forte" pitchFamily="66" charset="0"/>
              </a:rPr>
              <a:t>BLOCK DIAGHRAM OF SONAR</a:t>
            </a:r>
          </a:p>
        </p:txBody>
      </p:sp>
      <p:pic>
        <p:nvPicPr>
          <p:cNvPr id="6146" name="Picture 2" descr="http://www.upl.cs.wisc.edu/%7Ebmartin/sonar/sonar_diagram.gif"/>
          <p:cNvPicPr>
            <a:picLocks noChangeAspect="1" noChangeArrowheads="1"/>
          </p:cNvPicPr>
          <p:nvPr/>
        </p:nvPicPr>
        <p:blipFill>
          <a:blip r:embed="rId2"/>
          <a:srcRect/>
          <a:stretch>
            <a:fillRect/>
          </a:stretch>
        </p:blipFill>
        <p:spPr bwMode="auto">
          <a:xfrm>
            <a:off x="314891" y="1676400"/>
            <a:ext cx="7947764" cy="4629151"/>
          </a:xfrm>
          <a:prstGeom prst="rect">
            <a:avLst/>
          </a:prstGeom>
          <a:noFill/>
        </p:spPr>
      </p:pic>
      <p:sp>
        <p:nvSpPr>
          <p:cNvPr id="4" name="Slide Number Placeholder 3"/>
          <p:cNvSpPr>
            <a:spLocks noGrp="1"/>
          </p:cNvSpPr>
          <p:nvPr>
            <p:ph type="sldNum" sz="quarter" idx="12"/>
          </p:nvPr>
        </p:nvSpPr>
        <p:spPr/>
        <p:txBody>
          <a:bodyPr/>
          <a:lstStyle/>
          <a:p>
            <a:fld id="{4D4CCDE7-954E-4B80-B219-B5DE08854DB5}" type="slidenum">
              <a:rPr lang="en-US" smtClean="0"/>
              <a:pPr/>
              <a:t>16</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fao.org/docrep/003/X6602E/x6602ebt.gif"/>
          <p:cNvPicPr>
            <a:picLocks noChangeAspect="1" noChangeArrowheads="1"/>
          </p:cNvPicPr>
          <p:nvPr/>
        </p:nvPicPr>
        <p:blipFill>
          <a:blip r:embed="rId2"/>
          <a:srcRect/>
          <a:stretch>
            <a:fillRect/>
          </a:stretch>
        </p:blipFill>
        <p:spPr bwMode="auto">
          <a:xfrm>
            <a:off x="381001" y="533400"/>
            <a:ext cx="7848600" cy="5334000"/>
          </a:xfrm>
          <a:prstGeom prst="rect">
            <a:avLst/>
          </a:prstGeom>
          <a:noFill/>
        </p:spPr>
      </p:pic>
      <p:sp>
        <p:nvSpPr>
          <p:cNvPr id="3" name="Slide Number Placeholder 2"/>
          <p:cNvSpPr>
            <a:spLocks noGrp="1"/>
          </p:cNvSpPr>
          <p:nvPr>
            <p:ph type="sldNum" sz="quarter" idx="12"/>
          </p:nvPr>
        </p:nvSpPr>
        <p:spPr/>
        <p:txBody>
          <a:bodyPr/>
          <a:lstStyle/>
          <a:p>
            <a:fld id="{4D4CCDE7-954E-4B80-B219-B5DE08854DB5}"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upload.wikimedia.org/wikipedia/commons/thumb/0/07/Sonar_Principle_EN.svg/400px-Sonar_Principle_EN.svg.png"/>
          <p:cNvPicPr>
            <a:picLocks noChangeAspect="1" noChangeArrowheads="1"/>
          </p:cNvPicPr>
          <p:nvPr/>
        </p:nvPicPr>
        <p:blipFill>
          <a:blip r:embed="rId2"/>
          <a:srcRect/>
          <a:stretch>
            <a:fillRect/>
          </a:stretch>
        </p:blipFill>
        <p:spPr bwMode="auto">
          <a:xfrm>
            <a:off x="1219199" y="762000"/>
            <a:ext cx="7513671" cy="4038600"/>
          </a:xfrm>
          <a:prstGeom prst="rect">
            <a:avLst/>
          </a:prstGeom>
          <a:noFill/>
        </p:spPr>
      </p:pic>
      <p:sp>
        <p:nvSpPr>
          <p:cNvPr id="3" name="Slide Number Placeholder 2"/>
          <p:cNvSpPr>
            <a:spLocks noGrp="1"/>
          </p:cNvSpPr>
          <p:nvPr>
            <p:ph type="sldNum" sz="quarter" idx="12"/>
          </p:nvPr>
        </p:nvSpPr>
        <p:spPr/>
        <p:txBody>
          <a:bodyPr/>
          <a:lstStyle/>
          <a:p>
            <a:fld id="{4D4CCDE7-954E-4B80-B219-B5DE08854DB5}"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idx="4294967295"/>
          </p:nvPr>
        </p:nvSpPr>
        <p:spPr>
          <a:xfrm>
            <a:off x="1905000" y="1524000"/>
            <a:ext cx="5867400" cy="2895600"/>
          </a:xfrm>
        </p:spPr>
        <p:txBody>
          <a:bodyPr>
            <a:noAutofit/>
          </a:bodyPr>
          <a:lstStyle/>
          <a:p>
            <a:pPr eaLnBrk="1" hangingPunct="1"/>
            <a:r>
              <a:rPr lang="en-US" sz="9600" dirty="0" smtClean="0">
                <a:latin typeface="Comic Sans MS" pitchFamily="66" charset="0"/>
              </a:rPr>
              <a:t>KAMRAN</a:t>
            </a:r>
            <a:endParaRPr lang="en-US" sz="9600" dirty="0" smtClean="0">
              <a:latin typeface="Comic Sans MS" pitchFamily="66" charset="0"/>
            </a:endParaRPr>
          </a:p>
        </p:txBody>
      </p:sp>
      <p:sp>
        <p:nvSpPr>
          <p:cNvPr id="3" name="Slide Number Placeholder 2"/>
          <p:cNvSpPr>
            <a:spLocks noGrp="1"/>
          </p:cNvSpPr>
          <p:nvPr>
            <p:ph type="sldNum" sz="quarter" idx="12"/>
          </p:nvPr>
        </p:nvSpPr>
        <p:spPr/>
        <p:txBody>
          <a:bodyPr/>
          <a:lstStyle/>
          <a:p>
            <a:fld id="{4D4CCDE7-954E-4B80-B219-B5DE08854DB5}" type="slidenum">
              <a:rPr lang="en-US" smtClean="0"/>
              <a:pPr/>
              <a:t>19</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anim calcmode="lin" valueType="num">
                                      <p:cBhvr>
                                        <p:cTn id="8" dur="500" fill="hold"/>
                                        <p:tgtEl>
                                          <p:spTgt spid="3074"/>
                                        </p:tgtEl>
                                        <p:attrNameLst>
                                          <p:attrName>ppt_w</p:attrName>
                                        </p:attrNameLst>
                                      </p:cBhvr>
                                      <p:tavLst>
                                        <p:tav tm="0" fmla="#ppt_w*sin(2.5*pi*$)">
                                          <p:val>
                                            <p:fltVal val="0"/>
                                          </p:val>
                                        </p:tav>
                                        <p:tav tm="100000">
                                          <p:val>
                                            <p:fltVal val="1"/>
                                          </p:val>
                                        </p:tav>
                                      </p:tavLst>
                                    </p:anim>
                                    <p:anim calcmode="lin" valueType="num">
                                      <p:cBhvr>
                                        <p:cTn id="9" dur="5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4294967295"/>
          </p:nvPr>
        </p:nvSpPr>
        <p:spPr>
          <a:xfrm>
            <a:off x="1295400" y="3657600"/>
            <a:ext cx="6781800" cy="2743200"/>
          </a:xfrm>
        </p:spPr>
        <p:txBody>
          <a:bodyPr>
            <a:normAutofit/>
          </a:bodyPr>
          <a:lstStyle/>
          <a:p>
            <a:pPr marL="0" indent="0" algn="ctr" eaLnBrk="1" fontAlgn="auto" hangingPunct="1">
              <a:spcAft>
                <a:spcPts val="0"/>
              </a:spcAft>
              <a:buClr>
                <a:schemeClr val="accent3"/>
              </a:buClr>
              <a:buFont typeface="Wingdings" pitchFamily="2" charset="2"/>
              <a:buNone/>
              <a:defRPr/>
            </a:pPr>
            <a:r>
              <a:rPr lang="en-US" sz="3600" dirty="0" smtClean="0"/>
              <a:t>GULREZ MANZOOR 	10EE58</a:t>
            </a:r>
          </a:p>
          <a:p>
            <a:pPr marL="0" indent="0" algn="ctr" eaLnBrk="1" fontAlgn="auto" hangingPunct="1">
              <a:spcAft>
                <a:spcPts val="0"/>
              </a:spcAft>
              <a:buClr>
                <a:schemeClr val="accent3"/>
              </a:buClr>
              <a:buFont typeface="Wingdings" pitchFamily="2" charset="2"/>
              <a:buNone/>
              <a:defRPr/>
            </a:pPr>
            <a:r>
              <a:rPr lang="en-US" sz="3600" dirty="0" smtClean="0"/>
              <a:t>IRFAN HAIDER	       10EE55</a:t>
            </a:r>
          </a:p>
          <a:p>
            <a:pPr marL="0" indent="0" algn="ctr" eaLnBrk="1" fontAlgn="auto" hangingPunct="1">
              <a:spcAft>
                <a:spcPts val="0"/>
              </a:spcAft>
              <a:buClr>
                <a:schemeClr val="accent3"/>
              </a:buClr>
              <a:buFont typeface="Wingdings" pitchFamily="2" charset="2"/>
              <a:buNone/>
              <a:defRPr/>
            </a:pPr>
            <a:r>
              <a:rPr lang="en-US" sz="3600" dirty="0" smtClean="0"/>
              <a:t>KAMRAN ZAFER        10EE50</a:t>
            </a:r>
          </a:p>
          <a:p>
            <a:pPr marL="0" indent="0" algn="ctr" eaLnBrk="1" fontAlgn="auto" hangingPunct="1">
              <a:spcAft>
                <a:spcPts val="0"/>
              </a:spcAft>
              <a:buClr>
                <a:schemeClr val="accent3"/>
              </a:buClr>
              <a:buFont typeface="Wingdings" pitchFamily="2" charset="2"/>
              <a:buNone/>
              <a:defRPr/>
            </a:pPr>
            <a:r>
              <a:rPr lang="en-US" sz="3600" dirty="0" smtClean="0"/>
              <a:t>SAEED QADIR            10EE62 </a:t>
            </a:r>
            <a:endParaRPr lang="en-US" sz="3600" dirty="0"/>
          </a:p>
        </p:txBody>
      </p:sp>
      <p:sp>
        <p:nvSpPr>
          <p:cNvPr id="4101" name="Text Box 5"/>
          <p:cNvSpPr txBox="1">
            <a:spLocks noChangeArrowheads="1"/>
          </p:cNvSpPr>
          <p:nvPr/>
        </p:nvSpPr>
        <p:spPr bwMode="auto">
          <a:xfrm>
            <a:off x="1447800" y="838200"/>
            <a:ext cx="5943600" cy="923330"/>
          </a:xfrm>
          <a:prstGeom prst="rect">
            <a:avLst/>
          </a:prstGeom>
          <a:noFill/>
          <a:ln w="9525">
            <a:noFill/>
            <a:miter lim="800000"/>
            <a:headEnd/>
            <a:tailEnd/>
          </a:ln>
        </p:spPr>
        <p:txBody>
          <a:bodyPr>
            <a:spAutoFit/>
          </a:bodyPr>
          <a:lstStyle/>
          <a:p>
            <a:pPr algn="ctr">
              <a:spcBef>
                <a:spcPct val="50000"/>
              </a:spcBef>
            </a:pP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Viner Hand ITC" pitchFamily="66" charset="0"/>
              </a:rPr>
              <a:t>GROUP NO 5</a:t>
            </a:r>
            <a:r>
              <a:rPr lang="en-US" sz="5400" dirty="0" smtClean="0">
                <a:latin typeface="Viner Hand ITC" pitchFamily="66" charset="0"/>
              </a:rPr>
              <a:t>                         </a:t>
            </a:r>
            <a:endParaRPr lang="en-US" sz="5400" dirty="0">
              <a:latin typeface="Viner Hand ITC" pitchFamily="66" charset="0"/>
            </a:endParaRPr>
          </a:p>
        </p:txBody>
      </p:sp>
      <p:sp>
        <p:nvSpPr>
          <p:cNvPr id="7" name="Rectangle 6"/>
          <p:cNvSpPr/>
          <p:nvPr/>
        </p:nvSpPr>
        <p:spPr>
          <a:xfrm>
            <a:off x="1676400" y="2057400"/>
            <a:ext cx="5181600" cy="1447800"/>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8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Lucida Handwriting" pitchFamily="66" charset="0"/>
              </a:rPr>
              <a:t>Members </a:t>
            </a:r>
            <a:endParaRPr lang="en-US" sz="8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Lucida Handwriting" pitchFamily="66" charset="0"/>
            </a:endParaRPr>
          </a:p>
        </p:txBody>
      </p:sp>
      <p:sp>
        <p:nvSpPr>
          <p:cNvPr id="5" name="Slide Number Placeholder 4"/>
          <p:cNvSpPr>
            <a:spLocks noGrp="1"/>
          </p:cNvSpPr>
          <p:nvPr>
            <p:ph type="sldNum" sz="quarter" idx="12"/>
          </p:nvPr>
        </p:nvSpPr>
        <p:spPr/>
        <p:txBody>
          <a:bodyPr/>
          <a:lstStyle/>
          <a:p>
            <a:fld id="{4D4CCDE7-954E-4B80-B219-B5DE08854DB5}" type="slidenum">
              <a:rPr lang="en-US" smtClean="0"/>
              <a:pPr/>
              <a:t>2</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1000"/>
                                        <p:tgtEl>
                                          <p:spTgt spid="4101"/>
                                        </p:tgtEl>
                                      </p:cBhvr>
                                    </p:animEffect>
                                    <p:anim calcmode="lin" valueType="num">
                                      <p:cBhvr>
                                        <p:cTn id="8" dur="1000" fill="hold"/>
                                        <p:tgtEl>
                                          <p:spTgt spid="4101"/>
                                        </p:tgtEl>
                                        <p:attrNameLst>
                                          <p:attrName>ppt_x</p:attrName>
                                        </p:attrNameLst>
                                      </p:cBhvr>
                                      <p:tavLst>
                                        <p:tav tm="0">
                                          <p:val>
                                            <p:strVal val="#ppt_x"/>
                                          </p:val>
                                        </p:tav>
                                        <p:tav tm="100000">
                                          <p:val>
                                            <p:strVal val="#ppt_x"/>
                                          </p:val>
                                        </p:tav>
                                      </p:tavLst>
                                    </p:anim>
                                    <p:anim calcmode="lin" valueType="num">
                                      <p:cBhvr>
                                        <p:cTn id="9"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900" decel="100000" fill="hold"/>
                                        <p:tgtEl>
                                          <p:spTgt spid="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2051">
                                            <p:txEl>
                                              <p:pRg st="0" end="0"/>
                                            </p:txEl>
                                          </p:spTgt>
                                        </p:tgtEl>
                                        <p:attrNameLst>
                                          <p:attrName>style.visibility</p:attrName>
                                        </p:attrNameLst>
                                      </p:cBhvr>
                                      <p:to>
                                        <p:strVal val="visible"/>
                                      </p:to>
                                    </p:set>
                                    <p:animEffect transition="in" filter="fade">
                                      <p:cBhvr>
                                        <p:cTn id="22" dur="500"/>
                                        <p:tgtEl>
                                          <p:spTgt spid="2051">
                                            <p:txEl>
                                              <p:pRg st="0" end="0"/>
                                            </p:txEl>
                                          </p:spTgt>
                                        </p:tgtEl>
                                      </p:cBhvr>
                                    </p:animEffect>
                                    <p:anim calcmode="lin" valueType="num">
                                      <p:cBhvr>
                                        <p:cTn id="23" dur="500" fill="hold"/>
                                        <p:tgtEl>
                                          <p:spTgt spid="2051">
                                            <p:txEl>
                                              <p:pRg st="0" end="0"/>
                                            </p:txEl>
                                          </p:spTgt>
                                        </p:tgtEl>
                                        <p:attrNameLst>
                                          <p:attrName>ppt_x</p:attrName>
                                        </p:attrNameLst>
                                      </p:cBhvr>
                                      <p:tavLst>
                                        <p:tav tm="0">
                                          <p:val>
                                            <p:strVal val="#ppt_x-.1"/>
                                          </p:val>
                                        </p:tav>
                                        <p:tav tm="100000">
                                          <p:val>
                                            <p:strVal val="#ppt_x"/>
                                          </p:val>
                                        </p:tav>
                                      </p:tavLst>
                                    </p:anim>
                                    <p:anim calcmode="lin" valueType="num">
                                      <p:cBhvr>
                                        <p:cTn id="24" dur="500" fill="hold"/>
                                        <p:tgtEl>
                                          <p:spTgt spid="20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2051">
                                            <p:txEl>
                                              <p:pRg st="1" end="1"/>
                                            </p:txEl>
                                          </p:spTgt>
                                        </p:tgtEl>
                                        <p:attrNameLst>
                                          <p:attrName>style.visibility</p:attrName>
                                        </p:attrNameLst>
                                      </p:cBhvr>
                                      <p:to>
                                        <p:strVal val="visible"/>
                                      </p:to>
                                    </p:set>
                                    <p:animEffect transition="in" filter="fade">
                                      <p:cBhvr>
                                        <p:cTn id="29" dur="500"/>
                                        <p:tgtEl>
                                          <p:spTgt spid="2051">
                                            <p:txEl>
                                              <p:pRg st="1" end="1"/>
                                            </p:txEl>
                                          </p:spTgt>
                                        </p:tgtEl>
                                      </p:cBhvr>
                                    </p:animEffect>
                                    <p:anim calcmode="lin" valueType="num">
                                      <p:cBhvr>
                                        <p:cTn id="30" dur="500" fill="hold"/>
                                        <p:tgtEl>
                                          <p:spTgt spid="2051">
                                            <p:txEl>
                                              <p:pRg st="1" end="1"/>
                                            </p:txEl>
                                          </p:spTgt>
                                        </p:tgtEl>
                                        <p:attrNameLst>
                                          <p:attrName>ppt_x</p:attrName>
                                        </p:attrNameLst>
                                      </p:cBhvr>
                                      <p:tavLst>
                                        <p:tav tm="0">
                                          <p:val>
                                            <p:strVal val="#ppt_x-.1"/>
                                          </p:val>
                                        </p:tav>
                                        <p:tav tm="100000">
                                          <p:val>
                                            <p:strVal val="#ppt_x"/>
                                          </p:val>
                                        </p:tav>
                                      </p:tavLst>
                                    </p:anim>
                                    <p:anim calcmode="lin" valueType="num">
                                      <p:cBhvr>
                                        <p:cTn id="31" dur="500" fill="hold"/>
                                        <p:tgtEl>
                                          <p:spTgt spid="20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0" presetClass="entr" presetSubtype="0" fill="hold" grpId="0" nodeType="clickEffect">
                                  <p:stCondLst>
                                    <p:cond delay="0"/>
                                  </p:stCondLst>
                                  <p:iterate type="lt">
                                    <p:tmPct val="10000"/>
                                  </p:iterate>
                                  <p:childTnLst>
                                    <p:set>
                                      <p:cBhvr>
                                        <p:cTn id="35" dur="1" fill="hold">
                                          <p:stCondLst>
                                            <p:cond delay="0"/>
                                          </p:stCondLst>
                                        </p:cTn>
                                        <p:tgtEl>
                                          <p:spTgt spid="2051">
                                            <p:txEl>
                                              <p:pRg st="2" end="2"/>
                                            </p:txEl>
                                          </p:spTgt>
                                        </p:tgtEl>
                                        <p:attrNameLst>
                                          <p:attrName>style.visibility</p:attrName>
                                        </p:attrNameLst>
                                      </p:cBhvr>
                                      <p:to>
                                        <p:strVal val="visible"/>
                                      </p:to>
                                    </p:set>
                                    <p:animEffect transition="in" filter="fade">
                                      <p:cBhvr>
                                        <p:cTn id="36" dur="500"/>
                                        <p:tgtEl>
                                          <p:spTgt spid="2051">
                                            <p:txEl>
                                              <p:pRg st="2" end="2"/>
                                            </p:txEl>
                                          </p:spTgt>
                                        </p:tgtEl>
                                      </p:cBhvr>
                                    </p:animEffect>
                                    <p:anim calcmode="lin" valueType="num">
                                      <p:cBhvr>
                                        <p:cTn id="37" dur="500" fill="hold"/>
                                        <p:tgtEl>
                                          <p:spTgt spid="2051">
                                            <p:txEl>
                                              <p:pRg st="2" end="2"/>
                                            </p:txEl>
                                          </p:spTgt>
                                        </p:tgtEl>
                                        <p:attrNameLst>
                                          <p:attrName>ppt_x</p:attrName>
                                        </p:attrNameLst>
                                      </p:cBhvr>
                                      <p:tavLst>
                                        <p:tav tm="0">
                                          <p:val>
                                            <p:strVal val="#ppt_x-.1"/>
                                          </p:val>
                                        </p:tav>
                                        <p:tav tm="100000">
                                          <p:val>
                                            <p:strVal val="#ppt_x"/>
                                          </p:val>
                                        </p:tav>
                                      </p:tavLst>
                                    </p:anim>
                                    <p:anim calcmode="lin" valueType="num">
                                      <p:cBhvr>
                                        <p:cTn id="38" dur="500" fill="hold"/>
                                        <p:tgtEl>
                                          <p:spTgt spid="20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0" presetClass="entr" presetSubtype="0" fill="hold" grpId="0" nodeType="clickEffect">
                                  <p:stCondLst>
                                    <p:cond delay="0"/>
                                  </p:stCondLst>
                                  <p:iterate type="lt">
                                    <p:tmPct val="10000"/>
                                  </p:iterate>
                                  <p:childTnLst>
                                    <p:set>
                                      <p:cBhvr>
                                        <p:cTn id="42" dur="1" fill="hold">
                                          <p:stCondLst>
                                            <p:cond delay="0"/>
                                          </p:stCondLst>
                                        </p:cTn>
                                        <p:tgtEl>
                                          <p:spTgt spid="2051">
                                            <p:txEl>
                                              <p:pRg st="3" end="3"/>
                                            </p:txEl>
                                          </p:spTgt>
                                        </p:tgtEl>
                                        <p:attrNameLst>
                                          <p:attrName>style.visibility</p:attrName>
                                        </p:attrNameLst>
                                      </p:cBhvr>
                                      <p:to>
                                        <p:strVal val="visible"/>
                                      </p:to>
                                    </p:set>
                                    <p:animEffect transition="in" filter="fade">
                                      <p:cBhvr>
                                        <p:cTn id="43" dur="500"/>
                                        <p:tgtEl>
                                          <p:spTgt spid="2051">
                                            <p:txEl>
                                              <p:pRg st="3" end="3"/>
                                            </p:txEl>
                                          </p:spTgt>
                                        </p:tgtEl>
                                      </p:cBhvr>
                                    </p:animEffect>
                                    <p:anim calcmode="lin" valueType="num">
                                      <p:cBhvr>
                                        <p:cTn id="44" dur="500" fill="hold"/>
                                        <p:tgtEl>
                                          <p:spTgt spid="2051">
                                            <p:txEl>
                                              <p:pRg st="3" end="3"/>
                                            </p:txEl>
                                          </p:spTgt>
                                        </p:tgtEl>
                                        <p:attrNameLst>
                                          <p:attrName>ppt_x</p:attrName>
                                        </p:attrNameLst>
                                      </p:cBhvr>
                                      <p:tavLst>
                                        <p:tav tm="0">
                                          <p:val>
                                            <p:strVal val="#ppt_x-.1"/>
                                          </p:val>
                                        </p:tav>
                                        <p:tav tm="100000">
                                          <p:val>
                                            <p:strVal val="#ppt_x"/>
                                          </p:val>
                                        </p:tav>
                                      </p:tavLst>
                                    </p:anim>
                                    <p:anim calcmode="lin" valueType="num">
                                      <p:cBhvr>
                                        <p:cTn id="45" dur="500" fill="hold"/>
                                        <p:tgtEl>
                                          <p:spTgt spid="20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410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5400" y="990600"/>
            <a:ext cx="6781800" cy="685800"/>
          </a:xfrm>
        </p:spPr>
        <p:txBody>
          <a:bodyPr>
            <a:normAutofit fontScale="90000"/>
          </a:bodyPr>
          <a:lstStyle/>
          <a:p>
            <a:pPr eaLnBrk="1" hangingPunct="1"/>
            <a:r>
              <a:rPr lang="en-US" sz="4000" dirty="0" smtClean="0">
                <a:latin typeface="Forte" pitchFamily="66" charset="0"/>
              </a:rPr>
              <a:t>What does the Sonar consists ?</a:t>
            </a:r>
          </a:p>
        </p:txBody>
      </p:sp>
      <p:sp>
        <p:nvSpPr>
          <p:cNvPr id="3" name="Content Placeholder 2"/>
          <p:cNvSpPr>
            <a:spLocks noGrp="1"/>
          </p:cNvSpPr>
          <p:nvPr>
            <p:ph idx="4294967295"/>
          </p:nvPr>
        </p:nvSpPr>
        <p:spPr>
          <a:xfrm>
            <a:off x="1295400" y="1981200"/>
            <a:ext cx="6248400" cy="4525963"/>
          </a:xfrm>
        </p:spPr>
        <p:txBody>
          <a:bodyPr/>
          <a:lstStyle/>
          <a:p>
            <a:pPr eaLnBrk="1" hangingPunct="1">
              <a:buFont typeface="Wingdings" pitchFamily="2" charset="2"/>
              <a:buNone/>
            </a:pPr>
            <a:endParaRPr lang="en-US" sz="3600" dirty="0" smtClean="0"/>
          </a:p>
          <a:p>
            <a:pPr eaLnBrk="1" hangingPunct="1">
              <a:buFont typeface="Wingdings" pitchFamily="2" charset="2"/>
              <a:buNone/>
            </a:pPr>
            <a:r>
              <a:rPr lang="en-US" sz="3600" dirty="0" smtClean="0"/>
              <a:t>	 (1) a hydrophone</a:t>
            </a:r>
          </a:p>
          <a:p>
            <a:pPr eaLnBrk="1" hangingPunct="1">
              <a:buFont typeface="Wingdings" pitchFamily="2" charset="2"/>
              <a:buNone/>
            </a:pPr>
            <a:r>
              <a:rPr lang="en-US" sz="3600" dirty="0" smtClean="0"/>
              <a:t>	 (2) an electronic receiver</a:t>
            </a:r>
          </a:p>
          <a:p>
            <a:pPr eaLnBrk="1" hangingPunct="1">
              <a:buFont typeface="Wingdings" pitchFamily="2" charset="2"/>
              <a:buNone/>
            </a:pPr>
            <a:r>
              <a:rPr lang="en-US" sz="3600" dirty="0" smtClean="0"/>
              <a:t>	 (3) a bearing indicator</a:t>
            </a:r>
          </a:p>
          <a:p>
            <a:pPr eaLnBrk="1" hangingPunct="1">
              <a:buFont typeface="Wingdings" pitchFamily="2" charset="2"/>
              <a:buNone/>
            </a:pPr>
            <a:r>
              <a:rPr lang="en-US" sz="3600" dirty="0" smtClean="0"/>
              <a:t>	 (4) a speaker or headphone </a:t>
            </a:r>
          </a:p>
        </p:txBody>
      </p:sp>
      <p:sp>
        <p:nvSpPr>
          <p:cNvPr id="4" name="Slide Number Placeholder 3"/>
          <p:cNvSpPr>
            <a:spLocks noGrp="1"/>
          </p:cNvSpPr>
          <p:nvPr>
            <p:ph type="sldNum" sz="quarter" idx="12"/>
          </p:nvPr>
        </p:nvSpPr>
        <p:spPr/>
        <p:txBody>
          <a:bodyPr/>
          <a:lstStyle/>
          <a:p>
            <a:fld id="{4D4CCDE7-954E-4B80-B219-B5DE08854DB5}" type="slidenum">
              <a:rPr lang="en-US" smtClean="0"/>
              <a:pPr/>
              <a:t>20</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6" presetClass="emph" presetSubtype="0" fill="hold" grpId="0" nodeType="clickEffect">
                                  <p:stCondLst>
                                    <p:cond delay="0"/>
                                  </p:stCondLst>
                                  <p:iterate type="lt">
                                    <p:tmPct val="10000"/>
                                  </p:iterate>
                                  <p:childTnLst>
                                    <p:animScale>
                                      <p:cBhvr>
                                        <p:cTn id="11" dur="250" autoRev="1" fill="hold">
                                          <p:stCondLst>
                                            <p:cond delay="0"/>
                                          </p:stCondLst>
                                        </p:cTn>
                                        <p:tgtEl>
                                          <p:spTgt spid="3"/>
                                        </p:tgtEl>
                                      </p:cBhvr>
                                      <p:to x="80000" y="100000"/>
                                    </p:animScale>
                                    <p:anim by="(#ppt_w*0.10)" calcmode="lin" valueType="num">
                                      <p:cBhvr>
                                        <p:cTn id="12" dur="250" autoRev="1" fill="hold">
                                          <p:stCondLst>
                                            <p:cond delay="0"/>
                                          </p:stCondLst>
                                        </p:cTn>
                                        <p:tgtEl>
                                          <p:spTgt spid="3"/>
                                        </p:tgtEl>
                                        <p:attrNameLst>
                                          <p:attrName>ppt_x</p:attrName>
                                        </p:attrNameLst>
                                      </p:cBhvr>
                                    </p:anim>
                                    <p:anim by="(-#ppt_w*0.10)" calcmode="lin" valueType="num">
                                      <p:cBhvr>
                                        <p:cTn id="13" dur="250" autoRev="1" fill="hold">
                                          <p:stCondLst>
                                            <p:cond delay="0"/>
                                          </p:stCondLst>
                                        </p:cTn>
                                        <p:tgtEl>
                                          <p:spTgt spid="3"/>
                                        </p:tgtEl>
                                        <p:attrNameLst>
                                          <p:attrName>ppt_y</p:attrName>
                                        </p:attrNameLst>
                                      </p:cBhvr>
                                    </p:anim>
                                    <p:animRot by="-480000">
                                      <p:cBhvr>
                                        <p:cTn id="14" dur="2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anime66[1].gif"/>
          <p:cNvPicPr>
            <a:picLocks noChangeAspect="1"/>
          </p:cNvPicPr>
          <p:nvPr/>
        </p:nvPicPr>
        <p:blipFill>
          <a:blip r:embed="rId2"/>
          <a:srcRect/>
          <a:stretch>
            <a:fillRect/>
          </a:stretch>
        </p:blipFill>
        <p:spPr bwMode="auto">
          <a:xfrm>
            <a:off x="457200" y="914401"/>
            <a:ext cx="7315200" cy="3124200"/>
          </a:xfrm>
          <a:prstGeom prst="rect">
            <a:avLst/>
          </a:prstGeom>
          <a:noFill/>
          <a:ln w="9525">
            <a:noFill/>
            <a:miter lim="800000"/>
            <a:headEnd/>
            <a:tailEnd/>
          </a:ln>
        </p:spPr>
      </p:pic>
      <p:sp>
        <p:nvSpPr>
          <p:cNvPr id="10248" name="Text Box 8"/>
          <p:cNvSpPr txBox="1">
            <a:spLocks noChangeArrowheads="1"/>
          </p:cNvSpPr>
          <p:nvPr/>
        </p:nvSpPr>
        <p:spPr bwMode="auto">
          <a:xfrm>
            <a:off x="2438400" y="0"/>
            <a:ext cx="3733800" cy="641350"/>
          </a:xfrm>
          <a:prstGeom prst="rect">
            <a:avLst/>
          </a:prstGeom>
          <a:noFill/>
          <a:ln w="9525">
            <a:noFill/>
            <a:miter lim="800000"/>
            <a:headEnd/>
            <a:tailEnd/>
          </a:ln>
        </p:spPr>
        <p:txBody>
          <a:bodyPr>
            <a:spAutoFit/>
          </a:bodyPr>
          <a:lstStyle/>
          <a:p>
            <a:pPr>
              <a:spcBef>
                <a:spcPct val="50000"/>
              </a:spcBef>
            </a:pPr>
            <a:r>
              <a:rPr lang="en-US" sz="3600">
                <a:latin typeface="Forte" pitchFamily="66" charset="0"/>
              </a:rPr>
              <a:t>Working of sonar</a:t>
            </a:r>
          </a:p>
        </p:txBody>
      </p:sp>
      <p:sp>
        <p:nvSpPr>
          <p:cNvPr id="4" name="Rectangle 3"/>
          <p:cNvSpPr/>
          <p:nvPr/>
        </p:nvSpPr>
        <p:spPr>
          <a:xfrm>
            <a:off x="457200" y="4572000"/>
            <a:ext cx="7391400" cy="646331"/>
          </a:xfrm>
          <a:prstGeom prst="rect">
            <a:avLst/>
          </a:prstGeom>
        </p:spPr>
        <p:txBody>
          <a:bodyPr wrap="square">
            <a:spAutoFit/>
          </a:bodyPr>
          <a:lstStyle/>
          <a:p>
            <a:r>
              <a:rPr lang="en-US" dirty="0" smtClean="0">
                <a:latin typeface="Lucida Handwriting" pitchFamily="66" charset="0"/>
                <a:ea typeface="Verdana" pitchFamily="34" charset="0"/>
                <a:cs typeface="Verdana" pitchFamily="34" charset="0"/>
              </a:rPr>
              <a:t>Sound travels 1460 meters per second (approx. 1500 mps), in water, not in a vacuum</a:t>
            </a:r>
          </a:p>
        </p:txBody>
      </p:sp>
      <p:sp>
        <p:nvSpPr>
          <p:cNvPr id="5" name="Slide Number Placeholder 4"/>
          <p:cNvSpPr>
            <a:spLocks noGrp="1"/>
          </p:cNvSpPr>
          <p:nvPr>
            <p:ph type="sldNum" sz="quarter" idx="12"/>
          </p:nvPr>
        </p:nvSpPr>
        <p:spPr/>
        <p:txBody>
          <a:bodyPr/>
          <a:lstStyle/>
          <a:p>
            <a:fld id="{4D4CCDE7-954E-4B80-B219-B5DE08854DB5}" type="slidenum">
              <a:rPr lang="en-US" smtClean="0"/>
              <a:pPr/>
              <a:t>21</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0248"/>
                                        </p:tgtEl>
                                        <p:attrNameLst>
                                          <p:attrName>style.visibility</p:attrName>
                                        </p:attrNameLst>
                                      </p:cBhvr>
                                      <p:to>
                                        <p:strVal val="visible"/>
                                      </p:to>
                                    </p:set>
                                    <p:anim calcmode="lin" valueType="num">
                                      <p:cBhvr>
                                        <p:cTn id="7" dur="1000" fill="hold"/>
                                        <p:tgtEl>
                                          <p:spTgt spid="10248"/>
                                        </p:tgtEl>
                                        <p:attrNameLst>
                                          <p:attrName>ppt_w</p:attrName>
                                        </p:attrNameLst>
                                      </p:cBhvr>
                                      <p:tavLst>
                                        <p:tav tm="0">
                                          <p:val>
                                            <p:fltVal val="0"/>
                                          </p:val>
                                        </p:tav>
                                        <p:tav tm="100000">
                                          <p:val>
                                            <p:strVal val="#ppt_w"/>
                                          </p:val>
                                        </p:tav>
                                      </p:tavLst>
                                    </p:anim>
                                    <p:anim calcmode="lin" valueType="num">
                                      <p:cBhvr>
                                        <p:cTn id="8" dur="1000" fill="hold"/>
                                        <p:tgtEl>
                                          <p:spTgt spid="10248"/>
                                        </p:tgtEl>
                                        <p:attrNameLst>
                                          <p:attrName>ppt_h</p:attrName>
                                        </p:attrNameLst>
                                      </p:cBhvr>
                                      <p:tavLst>
                                        <p:tav tm="0">
                                          <p:val>
                                            <p:fltVal val="0"/>
                                          </p:val>
                                        </p:tav>
                                        <p:tav tm="100000">
                                          <p:val>
                                            <p:strVal val="#ppt_h"/>
                                          </p:val>
                                        </p:tav>
                                      </p:tavLst>
                                    </p:anim>
                                    <p:anim calcmode="lin" valueType="num">
                                      <p:cBhvr>
                                        <p:cTn id="9" dur="1000" fill="hold"/>
                                        <p:tgtEl>
                                          <p:spTgt spid="10248"/>
                                        </p:tgtEl>
                                        <p:attrNameLst>
                                          <p:attrName>style.rotation</p:attrName>
                                        </p:attrNameLst>
                                      </p:cBhvr>
                                      <p:tavLst>
                                        <p:tav tm="0">
                                          <p:val>
                                            <p:fltVal val="90"/>
                                          </p:val>
                                        </p:tav>
                                        <p:tav tm="100000">
                                          <p:val>
                                            <p:fltVal val="0"/>
                                          </p:val>
                                        </p:tav>
                                      </p:tavLst>
                                    </p:anim>
                                    <p:animEffect transition="in" filter="fade">
                                      <p:cBhvr>
                                        <p:cTn id="10" dur="1000"/>
                                        <p:tgtEl>
                                          <p:spTgt spid="10248"/>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10242"/>
                                        </p:tgtEl>
                                        <p:attrNameLst>
                                          <p:attrName>style.visibility</p:attrName>
                                        </p:attrNameLst>
                                      </p:cBhvr>
                                      <p:to>
                                        <p:strVal val="visible"/>
                                      </p:to>
                                    </p:set>
                                    <p:anim calcmode="lin" valueType="num">
                                      <p:cBhvr>
                                        <p:cTn id="15" dur="1000" fill="hold"/>
                                        <p:tgtEl>
                                          <p:spTgt spid="10242"/>
                                        </p:tgtEl>
                                        <p:attrNameLst>
                                          <p:attrName>ppt_w</p:attrName>
                                        </p:attrNameLst>
                                      </p:cBhvr>
                                      <p:tavLst>
                                        <p:tav tm="0">
                                          <p:val>
                                            <p:strVal val="#ppt_w*0.70"/>
                                          </p:val>
                                        </p:tav>
                                        <p:tav tm="100000">
                                          <p:val>
                                            <p:strVal val="#ppt_w"/>
                                          </p:val>
                                        </p:tav>
                                      </p:tavLst>
                                    </p:anim>
                                    <p:anim calcmode="lin" valueType="num">
                                      <p:cBhvr>
                                        <p:cTn id="16" dur="1000" fill="hold"/>
                                        <p:tgtEl>
                                          <p:spTgt spid="10242"/>
                                        </p:tgtEl>
                                        <p:attrNameLst>
                                          <p:attrName>ppt_h</p:attrName>
                                        </p:attrNameLst>
                                      </p:cBhvr>
                                      <p:tavLst>
                                        <p:tav tm="0">
                                          <p:val>
                                            <p:strVal val="#ppt_h"/>
                                          </p:val>
                                        </p:tav>
                                        <p:tav tm="100000">
                                          <p:val>
                                            <p:strVal val="#ppt_h"/>
                                          </p:val>
                                        </p:tav>
                                      </p:tavLst>
                                    </p:anim>
                                    <p:animEffect transition="in" filter="fade">
                                      <p:cBhvr>
                                        <p:cTn id="17"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914400"/>
            <a:ext cx="7924800" cy="762000"/>
          </a:xfrm>
        </p:spPr>
        <p:txBody>
          <a:bodyPr>
            <a:normAutofit/>
          </a:bodyPr>
          <a:lstStyle/>
          <a:p>
            <a:pPr eaLnBrk="1" fontAlgn="auto" hangingPunct="1">
              <a:spcAft>
                <a:spcPts val="0"/>
              </a:spcAft>
              <a:defRPr/>
            </a:pPr>
            <a:r>
              <a:rPr lang="en-US" dirty="0">
                <a:latin typeface="Forte" pitchFamily="66" charset="0"/>
              </a:rPr>
              <a:t>Navigation and Ranging Issues</a:t>
            </a:r>
          </a:p>
        </p:txBody>
      </p:sp>
      <p:sp>
        <p:nvSpPr>
          <p:cNvPr id="3" name="Content Placeholder 2"/>
          <p:cNvSpPr>
            <a:spLocks noGrp="1"/>
          </p:cNvSpPr>
          <p:nvPr>
            <p:ph idx="4294967295"/>
          </p:nvPr>
        </p:nvSpPr>
        <p:spPr>
          <a:xfrm>
            <a:off x="457200" y="1981200"/>
            <a:ext cx="8229600" cy="4114800"/>
          </a:xfrm>
        </p:spPr>
        <p:txBody>
          <a:bodyPr/>
          <a:lstStyle/>
          <a:p>
            <a:pPr eaLnBrk="1" hangingPunct="1"/>
            <a:r>
              <a:rPr lang="en-US" sz="2400" smtClean="0"/>
              <a:t>Depth is determined by dividing travel time of sound by 2 and then multiplying by 1500 mps</a:t>
            </a:r>
          </a:p>
          <a:p>
            <a:pPr eaLnBrk="1" hangingPunct="1">
              <a:buFont typeface="Wingdings" pitchFamily="2" charset="2"/>
              <a:buNone/>
            </a:pPr>
            <a:r>
              <a:rPr lang="en-US" sz="2400" smtClean="0"/>
              <a:t>	If 12 seconds was the travel time, then</a:t>
            </a:r>
          </a:p>
          <a:p>
            <a:pPr eaLnBrk="1" hangingPunct="1">
              <a:buFont typeface="Wingdings" pitchFamily="2" charset="2"/>
              <a:buNone/>
            </a:pPr>
            <a:r>
              <a:rPr lang="en-US" sz="2400" smtClean="0"/>
              <a:t>   12/2 = 6X1500 = 9000 meters deep</a:t>
            </a:r>
          </a:p>
          <a:p>
            <a:pPr eaLnBrk="1" hangingPunct="1"/>
            <a:r>
              <a:rPr lang="en-US" sz="2400" smtClean="0"/>
              <a:t>Frequency of sound appears to increase when an observer moves toward a source and appears to decrease when he moves away from it. Similarly, if the source is moving toward the observer, the frequency is </a:t>
            </a:r>
            <a:r>
              <a:rPr lang="en-US" sz="2400" i="1" smtClean="0"/>
              <a:t>higher</a:t>
            </a:r>
            <a:r>
              <a:rPr lang="en-US" sz="2400" smtClean="0"/>
              <a:t>; if the source is moving away from the observer, it is </a:t>
            </a:r>
            <a:r>
              <a:rPr lang="en-US" sz="2400" i="1" smtClean="0"/>
              <a:t>lower</a:t>
            </a:r>
            <a:r>
              <a:rPr lang="en-US" sz="2400" smtClean="0"/>
              <a:t>. </a:t>
            </a:r>
          </a:p>
          <a:p>
            <a:pPr eaLnBrk="1" hangingPunct="1">
              <a:buFont typeface="Wingdings" pitchFamily="2" charset="2"/>
              <a:buNone/>
            </a:pPr>
            <a:endParaRPr lang="en-US" smtClean="0"/>
          </a:p>
        </p:txBody>
      </p:sp>
      <p:sp>
        <p:nvSpPr>
          <p:cNvPr id="4" name="Slide Number Placeholder 3"/>
          <p:cNvSpPr>
            <a:spLocks noGrp="1"/>
          </p:cNvSpPr>
          <p:nvPr>
            <p:ph type="sldNum" sz="quarter" idx="12"/>
          </p:nvPr>
        </p:nvSpPr>
        <p:spPr/>
        <p:txBody>
          <a:bodyPr/>
          <a:lstStyle/>
          <a:p>
            <a:fld id="{4D4CCDE7-954E-4B80-B219-B5DE08854DB5}" type="slidenum">
              <a:rPr lang="en-US" smtClean="0"/>
              <a:pPr/>
              <a:t>22</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idx="4294967295"/>
          </p:nvPr>
        </p:nvSpPr>
        <p:spPr>
          <a:xfrm>
            <a:off x="838200" y="838200"/>
            <a:ext cx="7467600" cy="914400"/>
          </a:xfrm>
        </p:spPr>
        <p:txBody>
          <a:bodyPr/>
          <a:lstStyle/>
          <a:p>
            <a:pPr eaLnBrk="1" hangingPunct="1"/>
            <a:r>
              <a:rPr lang="en-US" dirty="0" smtClean="0">
                <a:latin typeface="Forte" pitchFamily="66" charset="0"/>
              </a:rPr>
              <a:t>What do we use sonar for </a:t>
            </a:r>
          </a:p>
        </p:txBody>
      </p:sp>
      <p:sp>
        <p:nvSpPr>
          <p:cNvPr id="11267" name="Rectangle 3"/>
          <p:cNvSpPr>
            <a:spLocks noGrp="1" noChangeArrowheads="1"/>
          </p:cNvSpPr>
          <p:nvPr>
            <p:ph type="body" idx="4294967295"/>
          </p:nvPr>
        </p:nvSpPr>
        <p:spPr>
          <a:xfrm>
            <a:off x="609600" y="1981200"/>
            <a:ext cx="7696200" cy="4191000"/>
          </a:xfrm>
        </p:spPr>
        <p:txBody>
          <a:bodyPr>
            <a:normAutofit fontScale="92500"/>
          </a:bodyPr>
          <a:lstStyle/>
          <a:p>
            <a:pPr eaLnBrk="1" hangingPunct="1"/>
            <a:r>
              <a:rPr lang="en-US" sz="2800" dirty="0" smtClean="0"/>
              <a:t>First developed in WWII to detect submarines</a:t>
            </a:r>
          </a:p>
          <a:p>
            <a:pPr eaLnBrk="1" hangingPunct="1"/>
            <a:r>
              <a:rPr lang="en-US" sz="2800" dirty="0" smtClean="0"/>
              <a:t>Used to detect icebergs</a:t>
            </a:r>
          </a:p>
          <a:p>
            <a:pPr eaLnBrk="1" hangingPunct="1"/>
            <a:r>
              <a:rPr lang="en-US" sz="2800" dirty="0" smtClean="0"/>
              <a:t>Calculating Water depth</a:t>
            </a:r>
          </a:p>
          <a:p>
            <a:pPr eaLnBrk="1" hangingPunct="1"/>
            <a:r>
              <a:rPr lang="en-US" sz="2800" dirty="0" smtClean="0"/>
              <a:t>Locate sunken ships/or other historical objects</a:t>
            </a:r>
          </a:p>
          <a:p>
            <a:pPr eaLnBrk="1" hangingPunct="1"/>
            <a:r>
              <a:rPr lang="en-US" sz="2800" dirty="0" smtClean="0"/>
              <a:t>Military uses it still to detect subs and aim weapons</a:t>
            </a:r>
          </a:p>
          <a:p>
            <a:pPr eaLnBrk="1" hangingPunct="1"/>
            <a:r>
              <a:rPr lang="en-US" sz="2800" dirty="0" smtClean="0"/>
              <a:t>Locate fish or track animals that are being studied</a:t>
            </a:r>
          </a:p>
          <a:p>
            <a:pPr eaLnBrk="1" hangingPunct="1"/>
            <a:r>
              <a:rPr lang="en-US" sz="2800" dirty="0" smtClean="0"/>
              <a:t>Mapping underwater features</a:t>
            </a:r>
          </a:p>
        </p:txBody>
      </p:sp>
      <p:sp>
        <p:nvSpPr>
          <p:cNvPr id="4" name="Slide Number Placeholder 3"/>
          <p:cNvSpPr>
            <a:spLocks noGrp="1"/>
          </p:cNvSpPr>
          <p:nvPr>
            <p:ph type="sldNum" sz="quarter" idx="12"/>
          </p:nvPr>
        </p:nvSpPr>
        <p:spPr/>
        <p:txBody>
          <a:bodyPr/>
          <a:lstStyle/>
          <a:p>
            <a:fld id="{4D4CCDE7-954E-4B80-B219-B5DE08854DB5}" type="slidenum">
              <a:rPr lang="en-US" smtClean="0"/>
              <a:pPr/>
              <a:t>23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anim calcmode="lin" valueType="num">
                                      <p:cBhvr>
                                        <p:cTn id="8" dur="500" fill="hold"/>
                                        <p:tgtEl>
                                          <p:spTgt spid="11266"/>
                                        </p:tgtEl>
                                        <p:attrNameLst>
                                          <p:attrName>ppt_w</p:attrName>
                                        </p:attrNameLst>
                                      </p:cBhvr>
                                      <p:tavLst>
                                        <p:tav tm="0" fmla="#ppt_w*sin(2.5*pi*$)">
                                          <p:val>
                                            <p:fltVal val="0"/>
                                          </p:val>
                                        </p:tav>
                                        <p:tav tm="100000">
                                          <p:val>
                                            <p:fltVal val="1"/>
                                          </p:val>
                                        </p:tav>
                                      </p:tavLst>
                                    </p:anim>
                                    <p:anim calcmode="lin" valueType="num">
                                      <p:cBhvr>
                                        <p:cTn id="9" dur="500" fill="hold"/>
                                        <p:tgtEl>
                                          <p:spTgt spid="1126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1267">
                                            <p:txEl>
                                              <p:pRg st="0" end="0"/>
                                            </p:txEl>
                                          </p:spTgt>
                                        </p:tgtEl>
                                        <p:attrNameLst>
                                          <p:attrName>style.visibility</p:attrName>
                                        </p:attrNameLst>
                                      </p:cBhvr>
                                      <p:to>
                                        <p:strVal val="visible"/>
                                      </p:to>
                                    </p:set>
                                    <p:animEffect transition="in" filter="fade">
                                      <p:cBhvr>
                                        <p:cTn id="14" dur="500"/>
                                        <p:tgtEl>
                                          <p:spTgt spid="11267">
                                            <p:txEl>
                                              <p:pRg st="0" end="0"/>
                                            </p:txEl>
                                          </p:spTgt>
                                        </p:tgtEl>
                                      </p:cBhvr>
                                    </p:animEffect>
                                    <p:anim calcmode="lin" valueType="num">
                                      <p:cBhvr>
                                        <p:cTn id="15" dur="500" fill="hold"/>
                                        <p:tgtEl>
                                          <p:spTgt spid="11267">
                                            <p:txEl>
                                              <p:pRg st="0" end="0"/>
                                            </p:txEl>
                                          </p:spTgt>
                                        </p:tgtEl>
                                        <p:attrNameLst>
                                          <p:attrName>ppt_x</p:attrName>
                                        </p:attrNameLst>
                                      </p:cBhvr>
                                      <p:tavLst>
                                        <p:tav tm="0">
                                          <p:val>
                                            <p:strVal val="#ppt_x-.1"/>
                                          </p:val>
                                        </p:tav>
                                        <p:tav tm="100000">
                                          <p:val>
                                            <p:strVal val="#ppt_x"/>
                                          </p:val>
                                        </p:tav>
                                      </p:tavLst>
                                    </p:anim>
                                    <p:anim calcmode="lin" valueType="num">
                                      <p:cBhvr>
                                        <p:cTn id="16"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11267">
                                            <p:txEl>
                                              <p:pRg st="1" end="1"/>
                                            </p:txEl>
                                          </p:spTgt>
                                        </p:tgtEl>
                                        <p:attrNameLst>
                                          <p:attrName>style.visibility</p:attrName>
                                        </p:attrNameLst>
                                      </p:cBhvr>
                                      <p:to>
                                        <p:strVal val="visible"/>
                                      </p:to>
                                    </p:set>
                                    <p:animEffect transition="in" filter="fade">
                                      <p:cBhvr>
                                        <p:cTn id="21" dur="500"/>
                                        <p:tgtEl>
                                          <p:spTgt spid="11267">
                                            <p:txEl>
                                              <p:pRg st="1" end="1"/>
                                            </p:txEl>
                                          </p:spTgt>
                                        </p:tgtEl>
                                      </p:cBhvr>
                                    </p:animEffect>
                                    <p:anim calcmode="lin" valueType="num">
                                      <p:cBhvr>
                                        <p:cTn id="22" dur="500" fill="hold"/>
                                        <p:tgtEl>
                                          <p:spTgt spid="11267">
                                            <p:txEl>
                                              <p:pRg st="1" end="1"/>
                                            </p:txEl>
                                          </p:spTgt>
                                        </p:tgtEl>
                                        <p:attrNameLst>
                                          <p:attrName>ppt_x</p:attrName>
                                        </p:attrNameLst>
                                      </p:cBhvr>
                                      <p:tavLst>
                                        <p:tav tm="0">
                                          <p:val>
                                            <p:strVal val="#ppt_x-.1"/>
                                          </p:val>
                                        </p:tav>
                                        <p:tav tm="100000">
                                          <p:val>
                                            <p:strVal val="#ppt_x"/>
                                          </p:val>
                                        </p:tav>
                                      </p:tavLst>
                                    </p:anim>
                                    <p:anim calcmode="lin" valueType="num">
                                      <p:cBhvr>
                                        <p:cTn id="23"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11267">
                                            <p:txEl>
                                              <p:pRg st="2" end="2"/>
                                            </p:txEl>
                                          </p:spTgt>
                                        </p:tgtEl>
                                        <p:attrNameLst>
                                          <p:attrName>style.visibility</p:attrName>
                                        </p:attrNameLst>
                                      </p:cBhvr>
                                      <p:to>
                                        <p:strVal val="visible"/>
                                      </p:to>
                                    </p:set>
                                    <p:animEffect transition="in" filter="fade">
                                      <p:cBhvr>
                                        <p:cTn id="28" dur="500"/>
                                        <p:tgtEl>
                                          <p:spTgt spid="11267">
                                            <p:txEl>
                                              <p:pRg st="2" end="2"/>
                                            </p:txEl>
                                          </p:spTgt>
                                        </p:tgtEl>
                                      </p:cBhvr>
                                    </p:animEffect>
                                    <p:anim calcmode="lin" valueType="num">
                                      <p:cBhvr>
                                        <p:cTn id="29" dur="500" fill="hold"/>
                                        <p:tgtEl>
                                          <p:spTgt spid="11267">
                                            <p:txEl>
                                              <p:pRg st="2" end="2"/>
                                            </p:txEl>
                                          </p:spTgt>
                                        </p:tgtEl>
                                        <p:attrNameLst>
                                          <p:attrName>ppt_x</p:attrName>
                                        </p:attrNameLst>
                                      </p:cBhvr>
                                      <p:tavLst>
                                        <p:tav tm="0">
                                          <p:val>
                                            <p:strVal val="#ppt_x-.1"/>
                                          </p:val>
                                        </p:tav>
                                        <p:tav tm="100000">
                                          <p:val>
                                            <p:strVal val="#ppt_x"/>
                                          </p:val>
                                        </p:tav>
                                      </p:tavLst>
                                    </p:anim>
                                    <p:anim calcmode="lin" valueType="num">
                                      <p:cBhvr>
                                        <p:cTn id="30" dur="5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grpId="0" nodeType="clickEffect">
                                  <p:stCondLst>
                                    <p:cond delay="0"/>
                                  </p:stCondLst>
                                  <p:iterate type="lt">
                                    <p:tmPct val="10000"/>
                                  </p:iterate>
                                  <p:childTnLst>
                                    <p:set>
                                      <p:cBhvr>
                                        <p:cTn id="34" dur="1" fill="hold">
                                          <p:stCondLst>
                                            <p:cond delay="0"/>
                                          </p:stCondLst>
                                        </p:cTn>
                                        <p:tgtEl>
                                          <p:spTgt spid="11267">
                                            <p:txEl>
                                              <p:pRg st="3" end="3"/>
                                            </p:txEl>
                                          </p:spTgt>
                                        </p:tgtEl>
                                        <p:attrNameLst>
                                          <p:attrName>style.visibility</p:attrName>
                                        </p:attrNameLst>
                                      </p:cBhvr>
                                      <p:to>
                                        <p:strVal val="visible"/>
                                      </p:to>
                                    </p:set>
                                    <p:animEffect transition="in" filter="fade">
                                      <p:cBhvr>
                                        <p:cTn id="35" dur="500"/>
                                        <p:tgtEl>
                                          <p:spTgt spid="11267">
                                            <p:txEl>
                                              <p:pRg st="3" end="3"/>
                                            </p:txEl>
                                          </p:spTgt>
                                        </p:tgtEl>
                                      </p:cBhvr>
                                    </p:animEffect>
                                    <p:anim calcmode="lin" valueType="num">
                                      <p:cBhvr>
                                        <p:cTn id="36" dur="500" fill="hold"/>
                                        <p:tgtEl>
                                          <p:spTgt spid="11267">
                                            <p:txEl>
                                              <p:pRg st="3" end="3"/>
                                            </p:txEl>
                                          </p:spTgt>
                                        </p:tgtEl>
                                        <p:attrNameLst>
                                          <p:attrName>ppt_x</p:attrName>
                                        </p:attrNameLst>
                                      </p:cBhvr>
                                      <p:tavLst>
                                        <p:tav tm="0">
                                          <p:val>
                                            <p:strVal val="#ppt_x-.1"/>
                                          </p:val>
                                        </p:tav>
                                        <p:tav tm="100000">
                                          <p:val>
                                            <p:strVal val="#ppt_x"/>
                                          </p:val>
                                        </p:tav>
                                      </p:tavLst>
                                    </p:anim>
                                    <p:anim calcmode="lin" valueType="num">
                                      <p:cBhvr>
                                        <p:cTn id="37" dur="500" fill="hold"/>
                                        <p:tgtEl>
                                          <p:spTgt spid="112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grpId="0" nodeType="clickEffect">
                                  <p:stCondLst>
                                    <p:cond delay="0"/>
                                  </p:stCondLst>
                                  <p:iterate type="lt">
                                    <p:tmPct val="10000"/>
                                  </p:iterate>
                                  <p:childTnLst>
                                    <p:set>
                                      <p:cBhvr>
                                        <p:cTn id="41" dur="1" fill="hold">
                                          <p:stCondLst>
                                            <p:cond delay="0"/>
                                          </p:stCondLst>
                                        </p:cTn>
                                        <p:tgtEl>
                                          <p:spTgt spid="11267">
                                            <p:txEl>
                                              <p:pRg st="4" end="4"/>
                                            </p:txEl>
                                          </p:spTgt>
                                        </p:tgtEl>
                                        <p:attrNameLst>
                                          <p:attrName>style.visibility</p:attrName>
                                        </p:attrNameLst>
                                      </p:cBhvr>
                                      <p:to>
                                        <p:strVal val="visible"/>
                                      </p:to>
                                    </p:set>
                                    <p:animEffect transition="in" filter="fade">
                                      <p:cBhvr>
                                        <p:cTn id="42" dur="500"/>
                                        <p:tgtEl>
                                          <p:spTgt spid="11267">
                                            <p:txEl>
                                              <p:pRg st="4" end="4"/>
                                            </p:txEl>
                                          </p:spTgt>
                                        </p:tgtEl>
                                      </p:cBhvr>
                                    </p:animEffect>
                                    <p:anim calcmode="lin" valueType="num">
                                      <p:cBhvr>
                                        <p:cTn id="43" dur="500" fill="hold"/>
                                        <p:tgtEl>
                                          <p:spTgt spid="11267">
                                            <p:txEl>
                                              <p:pRg st="4" end="4"/>
                                            </p:txEl>
                                          </p:spTgt>
                                        </p:tgtEl>
                                        <p:attrNameLst>
                                          <p:attrName>ppt_x</p:attrName>
                                        </p:attrNameLst>
                                      </p:cBhvr>
                                      <p:tavLst>
                                        <p:tav tm="0">
                                          <p:val>
                                            <p:strVal val="#ppt_x-.1"/>
                                          </p:val>
                                        </p:tav>
                                        <p:tav tm="100000">
                                          <p:val>
                                            <p:strVal val="#ppt_x"/>
                                          </p:val>
                                        </p:tav>
                                      </p:tavLst>
                                    </p:anim>
                                    <p:anim calcmode="lin" valueType="num">
                                      <p:cBhvr>
                                        <p:cTn id="44" dur="500" fill="hold"/>
                                        <p:tgtEl>
                                          <p:spTgt spid="112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grpId="0" nodeType="clickEffect">
                                  <p:stCondLst>
                                    <p:cond delay="0"/>
                                  </p:stCondLst>
                                  <p:iterate type="lt">
                                    <p:tmPct val="10000"/>
                                  </p:iterate>
                                  <p:childTnLst>
                                    <p:set>
                                      <p:cBhvr>
                                        <p:cTn id="48" dur="1" fill="hold">
                                          <p:stCondLst>
                                            <p:cond delay="0"/>
                                          </p:stCondLst>
                                        </p:cTn>
                                        <p:tgtEl>
                                          <p:spTgt spid="11267">
                                            <p:txEl>
                                              <p:pRg st="5" end="5"/>
                                            </p:txEl>
                                          </p:spTgt>
                                        </p:tgtEl>
                                        <p:attrNameLst>
                                          <p:attrName>style.visibility</p:attrName>
                                        </p:attrNameLst>
                                      </p:cBhvr>
                                      <p:to>
                                        <p:strVal val="visible"/>
                                      </p:to>
                                    </p:set>
                                    <p:animEffect transition="in" filter="fade">
                                      <p:cBhvr>
                                        <p:cTn id="49" dur="500"/>
                                        <p:tgtEl>
                                          <p:spTgt spid="11267">
                                            <p:txEl>
                                              <p:pRg st="5" end="5"/>
                                            </p:txEl>
                                          </p:spTgt>
                                        </p:tgtEl>
                                      </p:cBhvr>
                                    </p:animEffect>
                                    <p:anim calcmode="lin" valueType="num">
                                      <p:cBhvr>
                                        <p:cTn id="50" dur="500" fill="hold"/>
                                        <p:tgtEl>
                                          <p:spTgt spid="11267">
                                            <p:txEl>
                                              <p:pRg st="5" end="5"/>
                                            </p:txEl>
                                          </p:spTgt>
                                        </p:tgtEl>
                                        <p:attrNameLst>
                                          <p:attrName>ppt_x</p:attrName>
                                        </p:attrNameLst>
                                      </p:cBhvr>
                                      <p:tavLst>
                                        <p:tav tm="0">
                                          <p:val>
                                            <p:strVal val="#ppt_x-.1"/>
                                          </p:val>
                                        </p:tav>
                                        <p:tav tm="100000">
                                          <p:val>
                                            <p:strVal val="#ppt_x"/>
                                          </p:val>
                                        </p:tav>
                                      </p:tavLst>
                                    </p:anim>
                                    <p:anim calcmode="lin" valueType="num">
                                      <p:cBhvr>
                                        <p:cTn id="51" dur="500" fill="hold"/>
                                        <p:tgtEl>
                                          <p:spTgt spid="112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0" presetClass="entr" presetSubtype="0" fill="hold" grpId="0" nodeType="clickEffect">
                                  <p:stCondLst>
                                    <p:cond delay="0"/>
                                  </p:stCondLst>
                                  <p:iterate type="lt">
                                    <p:tmPct val="10000"/>
                                  </p:iterate>
                                  <p:childTnLst>
                                    <p:set>
                                      <p:cBhvr>
                                        <p:cTn id="55" dur="1" fill="hold">
                                          <p:stCondLst>
                                            <p:cond delay="0"/>
                                          </p:stCondLst>
                                        </p:cTn>
                                        <p:tgtEl>
                                          <p:spTgt spid="11267">
                                            <p:txEl>
                                              <p:pRg st="6" end="6"/>
                                            </p:txEl>
                                          </p:spTgt>
                                        </p:tgtEl>
                                        <p:attrNameLst>
                                          <p:attrName>style.visibility</p:attrName>
                                        </p:attrNameLst>
                                      </p:cBhvr>
                                      <p:to>
                                        <p:strVal val="visible"/>
                                      </p:to>
                                    </p:set>
                                    <p:animEffect transition="in" filter="fade">
                                      <p:cBhvr>
                                        <p:cTn id="56" dur="500"/>
                                        <p:tgtEl>
                                          <p:spTgt spid="11267">
                                            <p:txEl>
                                              <p:pRg st="6" end="6"/>
                                            </p:txEl>
                                          </p:spTgt>
                                        </p:tgtEl>
                                      </p:cBhvr>
                                    </p:animEffect>
                                    <p:anim calcmode="lin" valueType="num">
                                      <p:cBhvr>
                                        <p:cTn id="57" dur="500" fill="hold"/>
                                        <p:tgtEl>
                                          <p:spTgt spid="11267">
                                            <p:txEl>
                                              <p:pRg st="6" end="6"/>
                                            </p:txEl>
                                          </p:spTgt>
                                        </p:tgtEl>
                                        <p:attrNameLst>
                                          <p:attrName>ppt_x</p:attrName>
                                        </p:attrNameLst>
                                      </p:cBhvr>
                                      <p:tavLst>
                                        <p:tav tm="0">
                                          <p:val>
                                            <p:strVal val="#ppt_x-.1"/>
                                          </p:val>
                                        </p:tav>
                                        <p:tav tm="100000">
                                          <p:val>
                                            <p:strVal val="#ppt_x"/>
                                          </p:val>
                                        </p:tav>
                                      </p:tavLst>
                                    </p:anim>
                                    <p:anim calcmode="lin" valueType="num">
                                      <p:cBhvr>
                                        <p:cTn id="58" dur="500" fill="hold"/>
                                        <p:tgtEl>
                                          <p:spTgt spid="1126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idx="4294967295"/>
          </p:nvPr>
        </p:nvSpPr>
        <p:spPr>
          <a:xfrm>
            <a:off x="2209800" y="1524000"/>
            <a:ext cx="4648200" cy="2895600"/>
          </a:xfrm>
        </p:spPr>
        <p:txBody>
          <a:bodyPr>
            <a:noAutofit/>
          </a:bodyPr>
          <a:lstStyle/>
          <a:p>
            <a:pPr eaLnBrk="1" hangingPunct="1"/>
            <a:r>
              <a:rPr lang="en-US" sz="9600" dirty="0" smtClean="0">
                <a:latin typeface="Comic Sans MS" pitchFamily="66" charset="0"/>
              </a:rPr>
              <a:t>SAEED</a:t>
            </a:r>
            <a:endParaRPr lang="en-US" sz="9600" dirty="0" smtClean="0">
              <a:latin typeface="Comic Sans MS" pitchFamily="66" charset="0"/>
            </a:endParaRPr>
          </a:p>
        </p:txBody>
      </p:sp>
      <p:sp>
        <p:nvSpPr>
          <p:cNvPr id="3" name="Slide Number Placeholder 2"/>
          <p:cNvSpPr>
            <a:spLocks noGrp="1"/>
          </p:cNvSpPr>
          <p:nvPr>
            <p:ph type="sldNum" sz="quarter" idx="12"/>
          </p:nvPr>
        </p:nvSpPr>
        <p:spPr/>
        <p:txBody>
          <a:bodyPr/>
          <a:lstStyle/>
          <a:p>
            <a:fld id="{4D4CCDE7-954E-4B80-B219-B5DE08854DB5}" type="slidenum">
              <a:rPr lang="en-US" smtClean="0"/>
              <a:pPr/>
              <a:t>24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anim calcmode="lin" valueType="num">
                                      <p:cBhvr>
                                        <p:cTn id="8" dur="500" fill="hold"/>
                                        <p:tgtEl>
                                          <p:spTgt spid="3074"/>
                                        </p:tgtEl>
                                        <p:attrNameLst>
                                          <p:attrName>ppt_w</p:attrName>
                                        </p:attrNameLst>
                                      </p:cBhvr>
                                      <p:tavLst>
                                        <p:tav tm="0" fmla="#ppt_w*sin(2.5*pi*$)">
                                          <p:val>
                                            <p:fltVal val="0"/>
                                          </p:val>
                                        </p:tav>
                                        <p:tav tm="100000">
                                          <p:val>
                                            <p:fltVal val="1"/>
                                          </p:val>
                                        </p:tav>
                                      </p:tavLst>
                                    </p:anim>
                                    <p:anim calcmode="lin" valueType="num">
                                      <p:cBhvr>
                                        <p:cTn id="9" dur="5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idx="4294967295"/>
          </p:nvPr>
        </p:nvSpPr>
        <p:spPr>
          <a:xfrm>
            <a:off x="152400" y="762000"/>
            <a:ext cx="8991600" cy="685800"/>
          </a:xfrm>
        </p:spPr>
        <p:txBody>
          <a:bodyPr/>
          <a:lstStyle/>
          <a:p>
            <a:pPr eaLnBrk="1" hangingPunct="1"/>
            <a:r>
              <a:rPr lang="en-US" sz="3800" smtClean="0">
                <a:latin typeface="Forte" pitchFamily="66" charset="0"/>
              </a:rPr>
              <a:t>How a map is made with a imaging sonar ?</a:t>
            </a:r>
          </a:p>
        </p:txBody>
      </p:sp>
      <p:sp>
        <p:nvSpPr>
          <p:cNvPr id="23555" name="Rectangle 3"/>
          <p:cNvSpPr>
            <a:spLocks noGrp="1" noChangeArrowheads="1"/>
          </p:cNvSpPr>
          <p:nvPr>
            <p:ph type="body" idx="4294967295"/>
          </p:nvPr>
        </p:nvSpPr>
        <p:spPr>
          <a:xfrm>
            <a:off x="304800" y="1828800"/>
            <a:ext cx="8305800" cy="3810000"/>
          </a:xfrm>
        </p:spPr>
        <p:txBody>
          <a:bodyPr/>
          <a:lstStyle/>
          <a:p>
            <a:pPr eaLnBrk="1" hangingPunct="1"/>
            <a:r>
              <a:rPr lang="en-US" sz="2800" smtClean="0"/>
              <a:t>A Sonar echo recorder is dragged behind a ship and is called a towfish</a:t>
            </a:r>
          </a:p>
          <a:p>
            <a:pPr eaLnBrk="1" hangingPunct="1"/>
            <a:r>
              <a:rPr lang="en-US" sz="2800" smtClean="0"/>
              <a:t>It sends out a ping … sound travels to the bottom and is reflected back to the hydrophone</a:t>
            </a:r>
          </a:p>
          <a:p>
            <a:pPr eaLnBrk="1" hangingPunct="1"/>
            <a:r>
              <a:rPr lang="en-US" sz="2800" smtClean="0"/>
              <a:t>An instrument on the ship collects and analyzes the data </a:t>
            </a:r>
          </a:p>
          <a:p>
            <a:pPr eaLnBrk="1" hangingPunct="1"/>
            <a:r>
              <a:rPr lang="en-US" sz="2800" smtClean="0"/>
              <a:t>These points of data are combined to create a picture of the seafloor</a:t>
            </a:r>
          </a:p>
        </p:txBody>
      </p:sp>
      <p:sp>
        <p:nvSpPr>
          <p:cNvPr id="4" name="Slide Number Placeholder 3"/>
          <p:cNvSpPr>
            <a:spLocks noGrp="1"/>
          </p:cNvSpPr>
          <p:nvPr>
            <p:ph type="sldNum" sz="quarter" idx="12"/>
          </p:nvPr>
        </p:nvSpPr>
        <p:spPr/>
        <p:txBody>
          <a:bodyPr/>
          <a:lstStyle/>
          <a:p>
            <a:fld id="{4D4CCDE7-954E-4B80-B219-B5DE08854DB5}" type="slidenum">
              <a:rPr lang="en-US" smtClean="0"/>
              <a:pPr/>
              <a:t>25</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anim calcmode="lin" valueType="num">
                                      <p:cBhvr>
                                        <p:cTn id="8" dur="500" fill="hold"/>
                                        <p:tgtEl>
                                          <p:spTgt spid="23554"/>
                                        </p:tgtEl>
                                        <p:attrNameLst>
                                          <p:attrName>ppt_w</p:attrName>
                                        </p:attrNameLst>
                                      </p:cBhvr>
                                      <p:tavLst>
                                        <p:tav tm="0" fmla="#ppt_w*sin(2.5*pi*$)">
                                          <p:val>
                                            <p:fltVal val="0"/>
                                          </p:val>
                                        </p:tav>
                                        <p:tav tm="100000">
                                          <p:val>
                                            <p:fltVal val="1"/>
                                          </p:val>
                                        </p:tav>
                                      </p:tavLst>
                                    </p:anim>
                                    <p:anim calcmode="lin" valueType="num">
                                      <p:cBhvr>
                                        <p:cTn id="9" dur="500" fill="hold"/>
                                        <p:tgtEl>
                                          <p:spTgt spid="2355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23555">
                                            <p:txEl>
                                              <p:pRg st="0" end="0"/>
                                            </p:txEl>
                                          </p:spTgt>
                                        </p:tgtEl>
                                        <p:attrNameLst>
                                          <p:attrName>style.visibility</p:attrName>
                                        </p:attrNameLst>
                                      </p:cBhvr>
                                      <p:to>
                                        <p:strVal val="visible"/>
                                      </p:to>
                                    </p:set>
                                    <p:animEffect transition="in" filter="fade">
                                      <p:cBhvr>
                                        <p:cTn id="14" dur="500"/>
                                        <p:tgtEl>
                                          <p:spTgt spid="23555">
                                            <p:txEl>
                                              <p:pRg st="0" end="0"/>
                                            </p:txEl>
                                          </p:spTgt>
                                        </p:tgtEl>
                                      </p:cBhvr>
                                    </p:animEffect>
                                    <p:anim calcmode="lin" valueType="num">
                                      <p:cBhvr>
                                        <p:cTn id="15" dur="500" fill="hold"/>
                                        <p:tgtEl>
                                          <p:spTgt spid="23555">
                                            <p:txEl>
                                              <p:pRg st="0" end="0"/>
                                            </p:txEl>
                                          </p:spTgt>
                                        </p:tgtEl>
                                        <p:attrNameLst>
                                          <p:attrName>ppt_x</p:attrName>
                                        </p:attrNameLst>
                                      </p:cBhvr>
                                      <p:tavLst>
                                        <p:tav tm="0">
                                          <p:val>
                                            <p:strVal val="#ppt_x-.1"/>
                                          </p:val>
                                        </p:tav>
                                        <p:tav tm="100000">
                                          <p:val>
                                            <p:strVal val="#ppt_x"/>
                                          </p:val>
                                        </p:tav>
                                      </p:tavLst>
                                    </p:anim>
                                    <p:anim calcmode="lin" valueType="num">
                                      <p:cBhvr>
                                        <p:cTn id="16"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23555">
                                            <p:txEl>
                                              <p:pRg st="1" end="1"/>
                                            </p:txEl>
                                          </p:spTgt>
                                        </p:tgtEl>
                                        <p:attrNameLst>
                                          <p:attrName>style.visibility</p:attrName>
                                        </p:attrNameLst>
                                      </p:cBhvr>
                                      <p:to>
                                        <p:strVal val="visible"/>
                                      </p:to>
                                    </p:set>
                                    <p:animEffect transition="in" filter="fade">
                                      <p:cBhvr>
                                        <p:cTn id="21" dur="500"/>
                                        <p:tgtEl>
                                          <p:spTgt spid="23555">
                                            <p:txEl>
                                              <p:pRg st="1" end="1"/>
                                            </p:txEl>
                                          </p:spTgt>
                                        </p:tgtEl>
                                      </p:cBhvr>
                                    </p:animEffect>
                                    <p:anim calcmode="lin" valueType="num">
                                      <p:cBhvr>
                                        <p:cTn id="22" dur="500" fill="hold"/>
                                        <p:tgtEl>
                                          <p:spTgt spid="23555">
                                            <p:txEl>
                                              <p:pRg st="1" end="1"/>
                                            </p:txEl>
                                          </p:spTgt>
                                        </p:tgtEl>
                                        <p:attrNameLst>
                                          <p:attrName>ppt_x</p:attrName>
                                        </p:attrNameLst>
                                      </p:cBhvr>
                                      <p:tavLst>
                                        <p:tav tm="0">
                                          <p:val>
                                            <p:strVal val="#ppt_x-.1"/>
                                          </p:val>
                                        </p:tav>
                                        <p:tav tm="100000">
                                          <p:val>
                                            <p:strVal val="#ppt_x"/>
                                          </p:val>
                                        </p:tav>
                                      </p:tavLst>
                                    </p:anim>
                                    <p:anim calcmode="lin" valueType="num">
                                      <p:cBhvr>
                                        <p:cTn id="23"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23555">
                                            <p:txEl>
                                              <p:pRg st="2" end="2"/>
                                            </p:txEl>
                                          </p:spTgt>
                                        </p:tgtEl>
                                        <p:attrNameLst>
                                          <p:attrName>style.visibility</p:attrName>
                                        </p:attrNameLst>
                                      </p:cBhvr>
                                      <p:to>
                                        <p:strVal val="visible"/>
                                      </p:to>
                                    </p:set>
                                    <p:animEffect transition="in" filter="fade">
                                      <p:cBhvr>
                                        <p:cTn id="28" dur="500"/>
                                        <p:tgtEl>
                                          <p:spTgt spid="23555">
                                            <p:txEl>
                                              <p:pRg st="2" end="2"/>
                                            </p:txEl>
                                          </p:spTgt>
                                        </p:tgtEl>
                                      </p:cBhvr>
                                    </p:animEffect>
                                    <p:anim calcmode="lin" valueType="num">
                                      <p:cBhvr>
                                        <p:cTn id="29" dur="500" fill="hold"/>
                                        <p:tgtEl>
                                          <p:spTgt spid="23555">
                                            <p:txEl>
                                              <p:pRg st="2" end="2"/>
                                            </p:txEl>
                                          </p:spTgt>
                                        </p:tgtEl>
                                        <p:attrNameLst>
                                          <p:attrName>ppt_x</p:attrName>
                                        </p:attrNameLst>
                                      </p:cBhvr>
                                      <p:tavLst>
                                        <p:tav tm="0">
                                          <p:val>
                                            <p:strVal val="#ppt_x-.1"/>
                                          </p:val>
                                        </p:tav>
                                        <p:tav tm="100000">
                                          <p:val>
                                            <p:strVal val="#ppt_x"/>
                                          </p:val>
                                        </p:tav>
                                      </p:tavLst>
                                    </p:anim>
                                    <p:anim calcmode="lin" valueType="num">
                                      <p:cBhvr>
                                        <p:cTn id="30" dur="500" fill="hold"/>
                                        <p:tgtEl>
                                          <p:spTgt spid="23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grpId="0" nodeType="clickEffect">
                                  <p:stCondLst>
                                    <p:cond delay="0"/>
                                  </p:stCondLst>
                                  <p:iterate type="lt">
                                    <p:tmPct val="10000"/>
                                  </p:iterate>
                                  <p:childTnLst>
                                    <p:set>
                                      <p:cBhvr>
                                        <p:cTn id="34" dur="1" fill="hold">
                                          <p:stCondLst>
                                            <p:cond delay="0"/>
                                          </p:stCondLst>
                                        </p:cTn>
                                        <p:tgtEl>
                                          <p:spTgt spid="23555">
                                            <p:txEl>
                                              <p:pRg st="3" end="3"/>
                                            </p:txEl>
                                          </p:spTgt>
                                        </p:tgtEl>
                                        <p:attrNameLst>
                                          <p:attrName>style.visibility</p:attrName>
                                        </p:attrNameLst>
                                      </p:cBhvr>
                                      <p:to>
                                        <p:strVal val="visible"/>
                                      </p:to>
                                    </p:set>
                                    <p:animEffect transition="in" filter="fade">
                                      <p:cBhvr>
                                        <p:cTn id="35" dur="500"/>
                                        <p:tgtEl>
                                          <p:spTgt spid="23555">
                                            <p:txEl>
                                              <p:pRg st="3" end="3"/>
                                            </p:txEl>
                                          </p:spTgt>
                                        </p:tgtEl>
                                      </p:cBhvr>
                                    </p:animEffect>
                                    <p:anim calcmode="lin" valueType="num">
                                      <p:cBhvr>
                                        <p:cTn id="36" dur="500" fill="hold"/>
                                        <p:tgtEl>
                                          <p:spTgt spid="23555">
                                            <p:txEl>
                                              <p:pRg st="3" end="3"/>
                                            </p:txEl>
                                          </p:spTgt>
                                        </p:tgtEl>
                                        <p:attrNameLst>
                                          <p:attrName>ppt_x</p:attrName>
                                        </p:attrNameLst>
                                      </p:cBhvr>
                                      <p:tavLst>
                                        <p:tav tm="0">
                                          <p:val>
                                            <p:strVal val="#ppt_x-.1"/>
                                          </p:val>
                                        </p:tav>
                                        <p:tav tm="100000">
                                          <p:val>
                                            <p:strVal val="#ppt_x"/>
                                          </p:val>
                                        </p:tav>
                                      </p:tavLst>
                                    </p:anim>
                                    <p:anim calcmode="lin" valueType="num">
                                      <p:cBhvr>
                                        <p:cTn id="37" dur="500" fill="hold"/>
                                        <p:tgtEl>
                                          <p:spTgt spid="2355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idx="4294967295"/>
          </p:nvPr>
        </p:nvSpPr>
        <p:spPr>
          <a:xfrm>
            <a:off x="2057400" y="609600"/>
            <a:ext cx="4953000" cy="766763"/>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Side-Scan Sonar Systems</a:t>
            </a:r>
          </a:p>
        </p:txBody>
      </p:sp>
      <p:sp>
        <p:nvSpPr>
          <p:cNvPr id="23555" name="Rectangle 3"/>
          <p:cNvSpPr>
            <a:spLocks noGrp="1" noChangeArrowheads="1"/>
          </p:cNvSpPr>
          <p:nvPr>
            <p:ph type="body" idx="4294967295"/>
          </p:nvPr>
        </p:nvSpPr>
        <p:spPr>
          <a:xfrm>
            <a:off x="0" y="1295400"/>
            <a:ext cx="8915400" cy="2209800"/>
          </a:xfrm>
        </p:spPr>
        <p:txBody>
          <a:bodyPr>
            <a:normAutofit/>
          </a:bodyPr>
          <a:lstStyle/>
          <a:p>
            <a:pPr marL="640080" lvl="1" indent="-246888" eaLnBrk="1" fontAlgn="auto" hangingPunct="1">
              <a:spcAft>
                <a:spcPts val="0"/>
              </a:spcAft>
              <a:buFont typeface="Wingdings 2"/>
              <a:buChar char=""/>
              <a:defRPr/>
            </a:pPr>
            <a:r>
              <a:rPr lang="en-US" dirty="0">
                <a:latin typeface="Book Antiqua" pitchFamily="18" charset="0"/>
              </a:rPr>
              <a:t>The sound frequencies used in side-scan sonar usually range from 100 to 500 kHz</a:t>
            </a:r>
          </a:p>
          <a:p>
            <a:pPr marL="640080" lvl="1" indent="-246888" eaLnBrk="1" fontAlgn="auto" hangingPunct="1">
              <a:spcAft>
                <a:spcPts val="0"/>
              </a:spcAft>
              <a:buFont typeface="Wingdings 2"/>
              <a:buChar char=""/>
              <a:defRPr/>
            </a:pPr>
            <a:r>
              <a:rPr lang="en-US" dirty="0">
                <a:latin typeface="Book Antiqua" pitchFamily="18" charset="0"/>
              </a:rPr>
              <a:t>Designed to look sideways and at a downward angle from both sides of a towed unit, called a </a:t>
            </a:r>
            <a:r>
              <a:rPr lang="en-US" dirty="0" err="1">
                <a:latin typeface="Book Antiqua" pitchFamily="18" charset="0"/>
              </a:rPr>
              <a:t>towfish</a:t>
            </a:r>
            <a:r>
              <a:rPr lang="en-US" dirty="0">
                <a:latin typeface="Book Antiqua" pitchFamily="18" charset="0"/>
              </a:rPr>
              <a:t>. The bottom and any objects in the water above the bottom reflect sound waves back to the towed array. An image is produced from this information </a:t>
            </a:r>
            <a:r>
              <a:rPr lang="en-US" sz="2100" dirty="0"/>
              <a:t>.</a:t>
            </a:r>
          </a:p>
        </p:txBody>
      </p:sp>
      <p:sp>
        <p:nvSpPr>
          <p:cNvPr id="2" name="Rectangle 2"/>
          <p:cNvSpPr>
            <a:spLocks noRot="1" noChangeArrowheads="1"/>
          </p:cNvSpPr>
          <p:nvPr/>
        </p:nvSpPr>
        <p:spPr bwMode="auto">
          <a:xfrm>
            <a:off x="381000" y="0"/>
            <a:ext cx="8229600" cy="638175"/>
          </a:xfrm>
          <a:prstGeom prst="rect">
            <a:avLst/>
          </a:prstGeom>
          <a:noFill/>
          <a:ln w="9525">
            <a:noFill/>
            <a:miter lim="800000"/>
            <a:headEnd/>
            <a:tailEnd/>
          </a:ln>
          <a:effectLst/>
        </p:spPr>
        <p:txBody>
          <a:bodyPr anchor="ctr"/>
          <a:lstStyle/>
          <a:p>
            <a:pPr algn="ctr">
              <a:defRPr/>
            </a:pPr>
            <a:r>
              <a:rPr lang="en-US" sz="4000">
                <a:solidFill>
                  <a:schemeClr val="tx2"/>
                </a:solidFill>
                <a:effectLst>
                  <a:outerShdw blurRad="38100" dist="38100" dir="2700000" algn="tl">
                    <a:srgbClr val="000000"/>
                  </a:outerShdw>
                </a:effectLst>
                <a:latin typeface="Forte" pitchFamily="66" charset="0"/>
              </a:rPr>
              <a:t>Types of Imaging Sonar</a:t>
            </a:r>
          </a:p>
        </p:txBody>
      </p:sp>
      <p:pic>
        <p:nvPicPr>
          <p:cNvPr id="20491" name="Picture 11"/>
          <p:cNvPicPr>
            <a:picLocks noChangeAspect="1" noChangeArrowheads="1"/>
          </p:cNvPicPr>
          <p:nvPr/>
        </p:nvPicPr>
        <p:blipFill>
          <a:blip r:embed="rId2"/>
          <a:srcRect/>
          <a:stretch>
            <a:fillRect/>
          </a:stretch>
        </p:blipFill>
        <p:spPr bwMode="auto">
          <a:xfrm>
            <a:off x="4953000" y="3581400"/>
            <a:ext cx="3810000" cy="3048000"/>
          </a:xfrm>
          <a:prstGeom prst="rect">
            <a:avLst/>
          </a:prstGeom>
          <a:noFill/>
          <a:ln w="9525">
            <a:noFill/>
            <a:miter lim="800000"/>
            <a:headEnd/>
            <a:tailEnd/>
          </a:ln>
        </p:spPr>
      </p:pic>
      <p:pic>
        <p:nvPicPr>
          <p:cNvPr id="20493" name="Picture 13" descr="howitworks"/>
          <p:cNvPicPr>
            <a:picLocks noChangeAspect="1" noChangeArrowheads="1"/>
          </p:cNvPicPr>
          <p:nvPr/>
        </p:nvPicPr>
        <p:blipFill>
          <a:blip r:embed="rId3"/>
          <a:srcRect/>
          <a:stretch>
            <a:fillRect/>
          </a:stretch>
        </p:blipFill>
        <p:spPr bwMode="auto">
          <a:xfrm>
            <a:off x="0" y="3352800"/>
            <a:ext cx="4762500" cy="35052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4D4CCDE7-954E-4B80-B219-B5DE08854DB5}" type="slidenum">
              <a:rPr lang="en-US" smtClean="0"/>
              <a:pPr/>
              <a:t>26</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23554"/>
                                        </p:tgtEl>
                                        <p:attrNameLst>
                                          <p:attrName>style.visibility</p:attrName>
                                        </p:attrNameLst>
                                      </p:cBhvr>
                                      <p:to>
                                        <p:strVal val="visible"/>
                                      </p:to>
                                    </p:set>
                                    <p:animEffect transition="in" filter="fade">
                                      <p:cBhvr>
                                        <p:cTn id="14" dur="500"/>
                                        <p:tgtEl>
                                          <p:spTgt spid="23554"/>
                                        </p:tgtEl>
                                      </p:cBhvr>
                                    </p:animEffect>
                                    <p:anim calcmode="lin" valueType="num">
                                      <p:cBhvr>
                                        <p:cTn id="15" dur="500" fill="hold"/>
                                        <p:tgtEl>
                                          <p:spTgt spid="23554"/>
                                        </p:tgtEl>
                                        <p:attrNameLst>
                                          <p:attrName>ppt_w</p:attrName>
                                        </p:attrNameLst>
                                      </p:cBhvr>
                                      <p:tavLst>
                                        <p:tav tm="0" fmla="#ppt_w*sin(2.5*pi*$)">
                                          <p:val>
                                            <p:fltVal val="0"/>
                                          </p:val>
                                        </p:tav>
                                        <p:tav tm="100000">
                                          <p:val>
                                            <p:fltVal val="1"/>
                                          </p:val>
                                        </p:tav>
                                      </p:tavLst>
                                    </p:anim>
                                    <p:anim calcmode="lin" valueType="num">
                                      <p:cBhvr>
                                        <p:cTn id="16" dur="500" fill="hold"/>
                                        <p:tgtEl>
                                          <p:spTgt spid="2355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23555">
                                            <p:txEl>
                                              <p:pRg st="0" end="0"/>
                                            </p:txEl>
                                          </p:spTgt>
                                        </p:tgtEl>
                                        <p:attrNameLst>
                                          <p:attrName>style.visibility</p:attrName>
                                        </p:attrNameLst>
                                      </p:cBhvr>
                                      <p:to>
                                        <p:strVal val="visible"/>
                                      </p:to>
                                    </p:set>
                                    <p:animEffect transition="in" filter="fade">
                                      <p:cBhvr>
                                        <p:cTn id="21" dur="500"/>
                                        <p:tgtEl>
                                          <p:spTgt spid="23555">
                                            <p:txEl>
                                              <p:pRg st="0" end="0"/>
                                            </p:txEl>
                                          </p:spTgt>
                                        </p:tgtEl>
                                      </p:cBhvr>
                                    </p:animEffect>
                                    <p:anim calcmode="lin" valueType="num">
                                      <p:cBhvr>
                                        <p:cTn id="22" dur="500" fill="hold"/>
                                        <p:tgtEl>
                                          <p:spTgt spid="23555">
                                            <p:txEl>
                                              <p:pRg st="0" end="0"/>
                                            </p:txEl>
                                          </p:spTgt>
                                        </p:tgtEl>
                                        <p:attrNameLst>
                                          <p:attrName>ppt_x</p:attrName>
                                        </p:attrNameLst>
                                      </p:cBhvr>
                                      <p:tavLst>
                                        <p:tav tm="0">
                                          <p:val>
                                            <p:strVal val="#ppt_x-.1"/>
                                          </p:val>
                                        </p:tav>
                                        <p:tav tm="100000">
                                          <p:val>
                                            <p:strVal val="#ppt_x"/>
                                          </p:val>
                                        </p:tav>
                                      </p:tavLst>
                                    </p:anim>
                                    <p:anim calcmode="lin" valueType="num">
                                      <p:cBhvr>
                                        <p:cTn id="23"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23555">
                                            <p:txEl>
                                              <p:pRg st="1" end="1"/>
                                            </p:txEl>
                                          </p:spTgt>
                                        </p:tgtEl>
                                        <p:attrNameLst>
                                          <p:attrName>style.visibility</p:attrName>
                                        </p:attrNameLst>
                                      </p:cBhvr>
                                      <p:to>
                                        <p:strVal val="visible"/>
                                      </p:to>
                                    </p:set>
                                    <p:animEffect transition="in" filter="fade">
                                      <p:cBhvr>
                                        <p:cTn id="28" dur="500"/>
                                        <p:tgtEl>
                                          <p:spTgt spid="23555">
                                            <p:txEl>
                                              <p:pRg st="1" end="1"/>
                                            </p:txEl>
                                          </p:spTgt>
                                        </p:tgtEl>
                                      </p:cBhvr>
                                    </p:animEffect>
                                    <p:anim calcmode="lin" valueType="num">
                                      <p:cBhvr>
                                        <p:cTn id="29" dur="500" fill="hold"/>
                                        <p:tgtEl>
                                          <p:spTgt spid="23555">
                                            <p:txEl>
                                              <p:pRg st="1" end="1"/>
                                            </p:txEl>
                                          </p:spTgt>
                                        </p:tgtEl>
                                        <p:attrNameLst>
                                          <p:attrName>ppt_x</p:attrName>
                                        </p:attrNameLst>
                                      </p:cBhvr>
                                      <p:tavLst>
                                        <p:tav tm="0">
                                          <p:val>
                                            <p:strVal val="#ppt_x-.1"/>
                                          </p:val>
                                        </p:tav>
                                        <p:tav tm="100000">
                                          <p:val>
                                            <p:strVal val="#ppt_x"/>
                                          </p:val>
                                        </p:tav>
                                      </p:tavLst>
                                    </p:anim>
                                    <p:anim calcmode="lin" valueType="num">
                                      <p:cBhvr>
                                        <p:cTn id="30"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20493"/>
                                        </p:tgtEl>
                                        <p:attrNameLst>
                                          <p:attrName>style.visibility</p:attrName>
                                        </p:attrNameLst>
                                      </p:cBhvr>
                                      <p:to>
                                        <p:strVal val="visible"/>
                                      </p:to>
                                    </p:set>
                                    <p:animScale>
                                      <p:cBhvr>
                                        <p:cTn id="35" dur="1000" decel="50000" fill="hold">
                                          <p:stCondLst>
                                            <p:cond delay="0"/>
                                          </p:stCondLst>
                                        </p:cTn>
                                        <p:tgtEl>
                                          <p:spTgt spid="204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20493"/>
                                        </p:tgtEl>
                                        <p:attrNameLst>
                                          <p:attrName>ppt_x</p:attrName>
                                          <p:attrName>ppt_y</p:attrName>
                                        </p:attrNameLst>
                                      </p:cBhvr>
                                    </p:animMotion>
                                    <p:animEffect transition="in" filter="fade">
                                      <p:cBhvr>
                                        <p:cTn id="37" dur="1000"/>
                                        <p:tgtEl>
                                          <p:spTgt spid="20493"/>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20491"/>
                                        </p:tgtEl>
                                        <p:attrNameLst>
                                          <p:attrName>style.visibility</p:attrName>
                                        </p:attrNameLst>
                                      </p:cBhvr>
                                      <p:to>
                                        <p:strVal val="visible"/>
                                      </p:to>
                                    </p:set>
                                    <p:animScale>
                                      <p:cBhvr>
                                        <p:cTn id="42" dur="1000" decel="50000" fill="hold">
                                          <p:stCondLst>
                                            <p:cond delay="0"/>
                                          </p:stCondLst>
                                        </p:cTn>
                                        <p:tgtEl>
                                          <p:spTgt spid="2049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20491"/>
                                        </p:tgtEl>
                                        <p:attrNameLst>
                                          <p:attrName>ppt_x</p:attrName>
                                          <p:attrName>ppt_y</p:attrName>
                                        </p:attrNameLst>
                                      </p:cBhvr>
                                    </p:animMotion>
                                    <p:animEffect transition="in" filter="fade">
                                      <p:cBhvr>
                                        <p:cTn id="44" dur="1000"/>
                                        <p:tgtEl>
                                          <p:spTgt spid="20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1.jpg"/>
          <p:cNvPicPr>
            <a:picLocks noChangeAspect="1"/>
          </p:cNvPicPr>
          <p:nvPr/>
        </p:nvPicPr>
        <p:blipFill>
          <a:blip r:embed="rId2"/>
          <a:srcRect/>
          <a:stretch>
            <a:fillRect/>
          </a:stretch>
        </p:blipFill>
        <p:spPr bwMode="auto">
          <a:xfrm>
            <a:off x="0" y="0"/>
            <a:ext cx="9144000" cy="69246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D4CCDE7-954E-4B80-B219-B5DE08854DB5}" type="slidenum">
              <a:rPr lang="en-US" smtClean="0"/>
              <a:pPr/>
              <a:t>27</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idx="4294967295"/>
          </p:nvPr>
        </p:nvSpPr>
        <p:spPr>
          <a:xfrm>
            <a:off x="1676400" y="457200"/>
            <a:ext cx="5791200" cy="766763"/>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Single-beam Sonar Systems</a:t>
            </a:r>
          </a:p>
        </p:txBody>
      </p:sp>
      <p:sp>
        <p:nvSpPr>
          <p:cNvPr id="23555" name="Rectangle 3"/>
          <p:cNvSpPr>
            <a:spLocks noGrp="1" noChangeArrowheads="1"/>
          </p:cNvSpPr>
          <p:nvPr>
            <p:ph type="body" idx="4294967295"/>
          </p:nvPr>
        </p:nvSpPr>
        <p:spPr>
          <a:xfrm>
            <a:off x="685800" y="1371600"/>
            <a:ext cx="7772400" cy="2362200"/>
          </a:xfrm>
        </p:spPr>
        <p:txBody>
          <a:bodyPr/>
          <a:lstStyle/>
          <a:p>
            <a:pPr eaLnBrk="1" hangingPunct="1"/>
            <a:r>
              <a:rPr lang="en-US" sz="2800" smtClean="0">
                <a:latin typeface="Book Antiqua" pitchFamily="18" charset="0"/>
              </a:rPr>
              <a:t>The ship sends out a single beam of sonar to the sea floor, kind of like a flashlight beam.</a:t>
            </a:r>
          </a:p>
          <a:p>
            <a:pPr eaLnBrk="1" hangingPunct="1"/>
            <a:r>
              <a:rPr lang="en-US" sz="2800" smtClean="0">
                <a:latin typeface="Book Antiqua" pitchFamily="18" charset="0"/>
              </a:rPr>
              <a:t>Used primarily for mapping channels and bathymetry for hydrologic and engineering applications</a:t>
            </a:r>
            <a:r>
              <a:rPr lang="en-US" sz="2400" smtClean="0">
                <a:latin typeface="Book Antiqua" pitchFamily="18" charset="0"/>
              </a:rPr>
              <a:t>.</a:t>
            </a:r>
          </a:p>
        </p:txBody>
      </p:sp>
      <p:pic>
        <p:nvPicPr>
          <p:cNvPr id="21508" name="Picture 8" descr="singlebeam_sensor.gif"/>
          <p:cNvPicPr>
            <a:picLocks noChangeAspect="1"/>
          </p:cNvPicPr>
          <p:nvPr/>
        </p:nvPicPr>
        <p:blipFill>
          <a:blip r:embed="rId2"/>
          <a:srcRect/>
          <a:stretch>
            <a:fillRect/>
          </a:stretch>
        </p:blipFill>
        <p:spPr bwMode="auto">
          <a:xfrm>
            <a:off x="6400800" y="3657600"/>
            <a:ext cx="2438400" cy="2819400"/>
          </a:xfrm>
          <a:prstGeom prst="rect">
            <a:avLst/>
          </a:prstGeom>
          <a:noFill/>
          <a:ln w="9525">
            <a:noFill/>
            <a:miter lim="800000"/>
            <a:headEnd/>
            <a:tailEnd/>
          </a:ln>
        </p:spPr>
      </p:pic>
      <p:pic>
        <p:nvPicPr>
          <p:cNvPr id="1026" name="Picture 2"/>
          <p:cNvPicPr>
            <a:picLocks noChangeAspect="1" noChangeArrowheads="1"/>
          </p:cNvPicPr>
          <p:nvPr/>
        </p:nvPicPr>
        <p:blipFill>
          <a:blip r:embed="rId3"/>
          <a:srcRect/>
          <a:stretch>
            <a:fillRect/>
          </a:stretch>
        </p:blipFill>
        <p:spPr bwMode="auto">
          <a:xfrm>
            <a:off x="228600" y="3733800"/>
            <a:ext cx="2743200" cy="2743200"/>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3352800" y="3733800"/>
            <a:ext cx="2667000" cy="27717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4D4CCDE7-954E-4B80-B219-B5DE08854DB5}" type="slidenum">
              <a:rPr lang="en-US" smtClean="0"/>
              <a:pPr/>
              <a:t>28</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anim calcmode="lin" valueType="num">
                                      <p:cBhvr>
                                        <p:cTn id="8" dur="500" fill="hold"/>
                                        <p:tgtEl>
                                          <p:spTgt spid="23554"/>
                                        </p:tgtEl>
                                        <p:attrNameLst>
                                          <p:attrName>ppt_w</p:attrName>
                                        </p:attrNameLst>
                                      </p:cBhvr>
                                      <p:tavLst>
                                        <p:tav tm="0" fmla="#ppt_w*sin(2.5*pi*$)">
                                          <p:val>
                                            <p:fltVal val="0"/>
                                          </p:val>
                                        </p:tav>
                                        <p:tav tm="100000">
                                          <p:val>
                                            <p:fltVal val="1"/>
                                          </p:val>
                                        </p:tav>
                                      </p:tavLst>
                                    </p:anim>
                                    <p:anim calcmode="lin" valueType="num">
                                      <p:cBhvr>
                                        <p:cTn id="9" dur="500" fill="hold"/>
                                        <p:tgtEl>
                                          <p:spTgt spid="2355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23555">
                                            <p:txEl>
                                              <p:pRg st="0" end="0"/>
                                            </p:txEl>
                                          </p:spTgt>
                                        </p:tgtEl>
                                        <p:attrNameLst>
                                          <p:attrName>style.visibility</p:attrName>
                                        </p:attrNameLst>
                                      </p:cBhvr>
                                      <p:to>
                                        <p:strVal val="visible"/>
                                      </p:to>
                                    </p:set>
                                    <p:animEffect transition="in" filter="fade">
                                      <p:cBhvr>
                                        <p:cTn id="14" dur="500"/>
                                        <p:tgtEl>
                                          <p:spTgt spid="23555">
                                            <p:txEl>
                                              <p:pRg st="0" end="0"/>
                                            </p:txEl>
                                          </p:spTgt>
                                        </p:tgtEl>
                                      </p:cBhvr>
                                    </p:animEffect>
                                    <p:anim calcmode="lin" valueType="num">
                                      <p:cBhvr>
                                        <p:cTn id="15" dur="500" fill="hold"/>
                                        <p:tgtEl>
                                          <p:spTgt spid="23555">
                                            <p:txEl>
                                              <p:pRg st="0" end="0"/>
                                            </p:txEl>
                                          </p:spTgt>
                                        </p:tgtEl>
                                        <p:attrNameLst>
                                          <p:attrName>ppt_x</p:attrName>
                                        </p:attrNameLst>
                                      </p:cBhvr>
                                      <p:tavLst>
                                        <p:tav tm="0">
                                          <p:val>
                                            <p:strVal val="#ppt_x-.1"/>
                                          </p:val>
                                        </p:tav>
                                        <p:tav tm="100000">
                                          <p:val>
                                            <p:strVal val="#ppt_x"/>
                                          </p:val>
                                        </p:tav>
                                      </p:tavLst>
                                    </p:anim>
                                    <p:anim calcmode="lin" valueType="num">
                                      <p:cBhvr>
                                        <p:cTn id="16"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23555">
                                            <p:txEl>
                                              <p:pRg st="1" end="1"/>
                                            </p:txEl>
                                          </p:spTgt>
                                        </p:tgtEl>
                                        <p:attrNameLst>
                                          <p:attrName>style.visibility</p:attrName>
                                        </p:attrNameLst>
                                      </p:cBhvr>
                                      <p:to>
                                        <p:strVal val="visible"/>
                                      </p:to>
                                    </p:set>
                                    <p:animEffect transition="in" filter="fade">
                                      <p:cBhvr>
                                        <p:cTn id="21" dur="500"/>
                                        <p:tgtEl>
                                          <p:spTgt spid="23555">
                                            <p:txEl>
                                              <p:pRg st="1" end="1"/>
                                            </p:txEl>
                                          </p:spTgt>
                                        </p:tgtEl>
                                      </p:cBhvr>
                                    </p:animEffect>
                                    <p:anim calcmode="lin" valueType="num">
                                      <p:cBhvr>
                                        <p:cTn id="22" dur="500" fill="hold"/>
                                        <p:tgtEl>
                                          <p:spTgt spid="23555">
                                            <p:txEl>
                                              <p:pRg st="1" end="1"/>
                                            </p:txEl>
                                          </p:spTgt>
                                        </p:tgtEl>
                                        <p:attrNameLst>
                                          <p:attrName>ppt_x</p:attrName>
                                        </p:attrNameLst>
                                      </p:cBhvr>
                                      <p:tavLst>
                                        <p:tav tm="0">
                                          <p:val>
                                            <p:strVal val="#ppt_x-.1"/>
                                          </p:val>
                                        </p:tav>
                                        <p:tav tm="100000">
                                          <p:val>
                                            <p:strVal val="#ppt_x"/>
                                          </p:val>
                                        </p:tav>
                                      </p:tavLst>
                                    </p:anim>
                                    <p:anim calcmode="lin" valueType="num">
                                      <p:cBhvr>
                                        <p:cTn id="23"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21508"/>
                                        </p:tgtEl>
                                        <p:attrNameLst>
                                          <p:attrName>style.visibility</p:attrName>
                                        </p:attrNameLst>
                                      </p:cBhvr>
                                      <p:to>
                                        <p:strVal val="visible"/>
                                      </p:to>
                                    </p:set>
                                    <p:animScale>
                                      <p:cBhvr>
                                        <p:cTn id="28" dur="2000" decel="50000" fill="hold">
                                          <p:stCondLst>
                                            <p:cond delay="0"/>
                                          </p:stCondLst>
                                        </p:cTn>
                                        <p:tgtEl>
                                          <p:spTgt spid="215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2000" decel="50000" fill="hold">
                                          <p:stCondLst>
                                            <p:cond delay="0"/>
                                          </p:stCondLst>
                                        </p:cTn>
                                        <p:tgtEl>
                                          <p:spTgt spid="21508"/>
                                        </p:tgtEl>
                                        <p:attrNameLst>
                                          <p:attrName>ppt_x</p:attrName>
                                          <p:attrName>ppt_y</p:attrName>
                                        </p:attrNameLst>
                                      </p:cBhvr>
                                    </p:animMotion>
                                    <p:animEffect transition="in" filter="fade">
                                      <p:cBhvr>
                                        <p:cTn id="30" dur="2000"/>
                                        <p:tgtEl>
                                          <p:spTgt spid="21508"/>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1027"/>
                                        </p:tgtEl>
                                        <p:attrNameLst>
                                          <p:attrName>style.visibility</p:attrName>
                                        </p:attrNameLst>
                                      </p:cBhvr>
                                      <p:to>
                                        <p:strVal val="visible"/>
                                      </p:to>
                                    </p:set>
                                    <p:animScale>
                                      <p:cBhvr>
                                        <p:cTn id="35" dur="1000" decel="50000" fill="hold">
                                          <p:stCondLst>
                                            <p:cond delay="0"/>
                                          </p:stCondLst>
                                        </p:cTn>
                                        <p:tgtEl>
                                          <p:spTgt spid="10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027"/>
                                        </p:tgtEl>
                                        <p:attrNameLst>
                                          <p:attrName>ppt_x</p:attrName>
                                          <p:attrName>ppt_y</p:attrName>
                                        </p:attrNameLst>
                                      </p:cBhvr>
                                    </p:animMotion>
                                    <p:animEffect transition="in" filter="fade">
                                      <p:cBhvr>
                                        <p:cTn id="37" dur="1000"/>
                                        <p:tgtEl>
                                          <p:spTgt spid="1027"/>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Scale>
                                      <p:cBhvr>
                                        <p:cTn id="42"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026"/>
                                        </p:tgtEl>
                                        <p:attrNameLst>
                                          <p:attrName>ppt_x</p:attrName>
                                          <p:attrName>ppt_y</p:attrName>
                                        </p:attrNameLst>
                                      </p:cBhvr>
                                    </p:animMotion>
                                    <p:animEffect transition="in" filter="fade">
                                      <p:cBhvr>
                                        <p:cTn id="44"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noChangeAspect="1"/>
          </p:cNvGraphicFramePr>
          <p:nvPr/>
        </p:nvGraphicFramePr>
        <p:xfrm>
          <a:off x="1185333" y="2286000"/>
          <a:ext cx="6773334" cy="2667000"/>
        </p:xfrm>
        <a:graphic>
          <a:graphicData uri="http://schemas.openxmlformats.org/presentationml/2006/ole">
            <p:oleObj spid="_x0000_s44034" name="Packager Shell Object" showAsIcon="1" r:id="rId3" imgW="2032560" imgH="685800" progId="Package">
              <p:embed/>
            </p:oleObj>
          </a:graphicData>
        </a:graphic>
      </p:graphicFrame>
      <p:sp>
        <p:nvSpPr>
          <p:cNvPr id="3" name="Slide Number Placeholder 2"/>
          <p:cNvSpPr>
            <a:spLocks noGrp="1"/>
          </p:cNvSpPr>
          <p:nvPr>
            <p:ph type="sldNum" sz="quarter" idx="12"/>
          </p:nvPr>
        </p:nvSpPr>
        <p:spPr/>
        <p:txBody>
          <a:bodyPr/>
          <a:lstStyle/>
          <a:p>
            <a:fld id="{4D4CCDE7-954E-4B80-B219-B5DE08854DB5}"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idx="4294967295"/>
          </p:nvPr>
        </p:nvSpPr>
        <p:spPr>
          <a:xfrm>
            <a:off x="2209800" y="1524000"/>
            <a:ext cx="4648200" cy="2895600"/>
          </a:xfrm>
        </p:spPr>
        <p:txBody>
          <a:bodyPr>
            <a:noAutofit/>
          </a:bodyPr>
          <a:lstStyle/>
          <a:p>
            <a:pPr eaLnBrk="1" hangingPunct="1"/>
            <a:r>
              <a:rPr lang="en-US" sz="9600" dirty="0" smtClean="0">
                <a:latin typeface="Comic Sans MS" pitchFamily="66" charset="0"/>
              </a:rPr>
              <a:t>IRFAN</a:t>
            </a:r>
            <a:endParaRPr lang="en-US" sz="9600" dirty="0" smtClean="0">
              <a:latin typeface="Comic Sans MS" pitchFamily="66" charset="0"/>
            </a:endParaRPr>
          </a:p>
        </p:txBody>
      </p:sp>
      <p:sp>
        <p:nvSpPr>
          <p:cNvPr id="3" name="Slide Number Placeholder 2"/>
          <p:cNvSpPr>
            <a:spLocks noGrp="1"/>
          </p:cNvSpPr>
          <p:nvPr>
            <p:ph type="sldNum" sz="quarter" idx="12"/>
          </p:nvPr>
        </p:nvSpPr>
        <p:spPr/>
        <p:txBody>
          <a:bodyPr/>
          <a:lstStyle/>
          <a:p>
            <a:fld id="{4D4CCDE7-954E-4B80-B219-B5DE08854DB5}" type="slidenum">
              <a:rPr lang="en-US" smtClean="0"/>
              <a:pPr/>
              <a:t>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anim calcmode="lin" valueType="num">
                                      <p:cBhvr>
                                        <p:cTn id="8" dur="500" fill="hold"/>
                                        <p:tgtEl>
                                          <p:spTgt spid="3074"/>
                                        </p:tgtEl>
                                        <p:attrNameLst>
                                          <p:attrName>ppt_w</p:attrName>
                                        </p:attrNameLst>
                                      </p:cBhvr>
                                      <p:tavLst>
                                        <p:tav tm="0" fmla="#ppt_w*sin(2.5*pi*$)">
                                          <p:val>
                                            <p:fltVal val="0"/>
                                          </p:val>
                                        </p:tav>
                                        <p:tav tm="100000">
                                          <p:val>
                                            <p:fltVal val="1"/>
                                          </p:val>
                                        </p:tav>
                                      </p:tavLst>
                                    </p:anim>
                                    <p:anim calcmode="lin" valueType="num">
                                      <p:cBhvr>
                                        <p:cTn id="9" dur="5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2667000"/>
            <a:ext cx="7772400" cy="120032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DigifaceWide" pitchFamily="2" charset="0"/>
                <a:ea typeface="Verdana" pitchFamily="34" charset="0"/>
                <a:cs typeface="Verdana" pitchFamily="34" charset="0"/>
              </a:rPr>
              <a:t>THANK YOU……</a:t>
            </a:r>
          </a:p>
        </p:txBody>
      </p:sp>
      <p:sp>
        <p:nvSpPr>
          <p:cNvPr id="3" name="Slide Number Placeholder 2"/>
          <p:cNvSpPr>
            <a:spLocks noGrp="1"/>
          </p:cNvSpPr>
          <p:nvPr>
            <p:ph type="sldNum" sz="quarter" idx="12"/>
          </p:nvPr>
        </p:nvSpPr>
        <p:spPr/>
        <p:txBody>
          <a:bodyPr/>
          <a:lstStyle/>
          <a:p>
            <a:fld id="{4D4CCDE7-954E-4B80-B219-B5DE08854DB5}" type="slidenum">
              <a:rPr lang="en-US" smtClean="0"/>
              <a:pPr/>
              <a:t>30</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idx="4294967295"/>
          </p:nvPr>
        </p:nvSpPr>
        <p:spPr>
          <a:xfrm>
            <a:off x="2209800" y="1524000"/>
            <a:ext cx="4648200" cy="2895600"/>
          </a:xfrm>
        </p:spPr>
        <p:txBody>
          <a:bodyPr>
            <a:noAutofit/>
          </a:bodyPr>
          <a:lstStyle/>
          <a:p>
            <a:pPr eaLnBrk="1" hangingPunct="1"/>
            <a:r>
              <a:rPr lang="en-US" sz="9600" dirty="0" smtClean="0">
                <a:latin typeface="Comic Sans MS" pitchFamily="66" charset="0"/>
              </a:rPr>
              <a:t>SONAR</a:t>
            </a:r>
          </a:p>
        </p:txBody>
      </p:sp>
      <p:sp>
        <p:nvSpPr>
          <p:cNvPr id="3" name="Slide Number Placeholder 2"/>
          <p:cNvSpPr>
            <a:spLocks noGrp="1"/>
          </p:cNvSpPr>
          <p:nvPr>
            <p:ph type="sldNum" sz="quarter" idx="12"/>
          </p:nvPr>
        </p:nvSpPr>
        <p:spPr/>
        <p:txBody>
          <a:bodyPr/>
          <a:lstStyle/>
          <a:p>
            <a:fld id="{4D4CCDE7-954E-4B80-B219-B5DE08854DB5}" type="slidenum">
              <a:rPr lang="en-US" smtClean="0"/>
              <a:pPr/>
              <a:t>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anim calcmode="lin" valueType="num">
                                      <p:cBhvr>
                                        <p:cTn id="8" dur="500" fill="hold"/>
                                        <p:tgtEl>
                                          <p:spTgt spid="3074"/>
                                        </p:tgtEl>
                                        <p:attrNameLst>
                                          <p:attrName>ppt_w</p:attrName>
                                        </p:attrNameLst>
                                      </p:cBhvr>
                                      <p:tavLst>
                                        <p:tav tm="0" fmla="#ppt_w*sin(2.5*pi*$)">
                                          <p:val>
                                            <p:fltVal val="0"/>
                                          </p:val>
                                        </p:tav>
                                        <p:tav tm="100000">
                                          <p:val>
                                            <p:fltVal val="1"/>
                                          </p:val>
                                        </p:tav>
                                      </p:tavLst>
                                    </p:anim>
                                    <p:anim calcmode="lin" valueType="num">
                                      <p:cBhvr>
                                        <p:cTn id="9" dur="5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idx="4294967295"/>
          </p:nvPr>
        </p:nvSpPr>
        <p:spPr>
          <a:xfrm>
            <a:off x="2286000" y="838200"/>
            <a:ext cx="4648200" cy="990600"/>
          </a:xfrm>
        </p:spPr>
        <p:txBody>
          <a:bodyPr/>
          <a:lstStyle/>
          <a:p>
            <a:pPr eaLnBrk="1" hangingPunct="1"/>
            <a:r>
              <a:rPr lang="en-US" dirty="0" smtClean="0">
                <a:latin typeface="Forte" pitchFamily="66" charset="0"/>
              </a:rPr>
              <a:t>WHAT IS  SONAR</a:t>
            </a:r>
          </a:p>
        </p:txBody>
      </p:sp>
      <p:sp>
        <p:nvSpPr>
          <p:cNvPr id="3075" name="Rectangle 3"/>
          <p:cNvSpPr>
            <a:spLocks noGrp="1" noChangeArrowheads="1"/>
          </p:cNvSpPr>
          <p:nvPr>
            <p:ph type="body" idx="4294967295"/>
          </p:nvPr>
        </p:nvSpPr>
        <p:spPr>
          <a:xfrm>
            <a:off x="457200" y="1981200"/>
            <a:ext cx="8229600" cy="4114800"/>
          </a:xfrm>
        </p:spPr>
        <p:txBody>
          <a:bodyPr/>
          <a:lstStyle/>
          <a:p>
            <a:pPr eaLnBrk="1" hangingPunct="1">
              <a:buFont typeface="Wingdings" pitchFamily="2" charset="2"/>
              <a:buNone/>
            </a:pPr>
            <a:r>
              <a:rPr lang="en-US" sz="2800" dirty="0" smtClean="0"/>
              <a:t>                        So  -  Sonographic</a:t>
            </a:r>
          </a:p>
          <a:p>
            <a:pPr eaLnBrk="1" hangingPunct="1">
              <a:buFont typeface="Wingdings" pitchFamily="2" charset="2"/>
              <a:buNone/>
            </a:pPr>
            <a:r>
              <a:rPr lang="en-US" sz="2800" dirty="0" smtClean="0"/>
              <a:t>                        Na  -  Navigation </a:t>
            </a:r>
          </a:p>
          <a:p>
            <a:pPr eaLnBrk="1" hangingPunct="1">
              <a:buFont typeface="Wingdings" pitchFamily="2" charset="2"/>
              <a:buNone/>
            </a:pPr>
            <a:r>
              <a:rPr lang="en-US" sz="2800" dirty="0" smtClean="0"/>
              <a:t>                        R    -   Ranging</a:t>
            </a:r>
          </a:p>
        </p:txBody>
      </p:sp>
      <p:sp>
        <p:nvSpPr>
          <p:cNvPr id="5125" name="Text Box 5"/>
          <p:cNvSpPr txBox="1">
            <a:spLocks noChangeArrowheads="1"/>
          </p:cNvSpPr>
          <p:nvPr/>
        </p:nvSpPr>
        <p:spPr bwMode="auto">
          <a:xfrm>
            <a:off x="685800" y="3810000"/>
            <a:ext cx="8001000" cy="1800225"/>
          </a:xfrm>
          <a:prstGeom prst="rect">
            <a:avLst/>
          </a:prstGeom>
          <a:noFill/>
          <a:ln w="9525">
            <a:noFill/>
            <a:miter lim="800000"/>
            <a:headEnd/>
            <a:tailEnd/>
          </a:ln>
        </p:spPr>
        <p:txBody>
          <a:bodyPr>
            <a:spAutoFit/>
          </a:bodyPr>
          <a:lstStyle/>
          <a:p>
            <a:pPr algn="ctr">
              <a:spcBef>
                <a:spcPct val="50000"/>
              </a:spcBef>
            </a:pPr>
            <a:r>
              <a:rPr lang="en-US" sz="2800" dirty="0">
                <a:latin typeface="Arial" charset="0"/>
              </a:rPr>
              <a:t>It is a method for detecting and finding the distance of objects underwater by means of      reflected ultrasonic ways. The device used in this method is also called sonar</a:t>
            </a:r>
          </a:p>
        </p:txBody>
      </p:sp>
      <p:sp>
        <p:nvSpPr>
          <p:cNvPr id="5" name="Slide Number Placeholder 4"/>
          <p:cNvSpPr>
            <a:spLocks noGrp="1"/>
          </p:cNvSpPr>
          <p:nvPr>
            <p:ph type="sldNum" sz="quarter" idx="12"/>
          </p:nvPr>
        </p:nvSpPr>
        <p:spPr/>
        <p:txBody>
          <a:bodyPr/>
          <a:lstStyle/>
          <a:p>
            <a:fld id="{4D4CCDE7-954E-4B80-B219-B5DE08854DB5}" type="slidenum">
              <a:rPr lang="en-US" smtClean="0"/>
              <a:pPr/>
              <a:t>5</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anim calcmode="lin" valueType="num">
                                      <p:cBhvr>
                                        <p:cTn id="8" dur="500" fill="hold"/>
                                        <p:tgtEl>
                                          <p:spTgt spid="3074"/>
                                        </p:tgtEl>
                                        <p:attrNameLst>
                                          <p:attrName>ppt_w</p:attrName>
                                        </p:attrNameLst>
                                      </p:cBhvr>
                                      <p:tavLst>
                                        <p:tav tm="0" fmla="#ppt_w*sin(2.5*pi*$)">
                                          <p:val>
                                            <p:fltVal val="0"/>
                                          </p:val>
                                        </p:tav>
                                        <p:tav tm="100000">
                                          <p:val>
                                            <p:fltVal val="1"/>
                                          </p:val>
                                        </p:tav>
                                      </p:tavLst>
                                    </p:anim>
                                    <p:anim calcmode="lin" valueType="num">
                                      <p:cBhvr>
                                        <p:cTn id="9" dur="5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3075">
                                            <p:txEl>
                                              <p:pRg st="0" end="0"/>
                                            </p:txEl>
                                          </p:spTgt>
                                        </p:tgtEl>
                                        <p:attrNameLst>
                                          <p:attrName>style.visibility</p:attrName>
                                        </p:attrNameLst>
                                      </p:cBhvr>
                                      <p:to>
                                        <p:strVal val="visible"/>
                                      </p:to>
                                    </p:set>
                                    <p:animEffect transition="in" filter="fade">
                                      <p:cBhvr>
                                        <p:cTn id="14" dur="500"/>
                                        <p:tgtEl>
                                          <p:spTgt spid="3075">
                                            <p:txEl>
                                              <p:pRg st="0" end="0"/>
                                            </p:txEl>
                                          </p:spTgt>
                                        </p:tgtEl>
                                      </p:cBhvr>
                                    </p:animEffect>
                                    <p:anim calcmode="lin" valueType="num">
                                      <p:cBhvr>
                                        <p:cTn id="15" dur="500" fill="hold"/>
                                        <p:tgtEl>
                                          <p:spTgt spid="3075">
                                            <p:txEl>
                                              <p:pRg st="0" end="0"/>
                                            </p:txEl>
                                          </p:spTgt>
                                        </p:tgtEl>
                                        <p:attrNameLst>
                                          <p:attrName>ppt_w</p:attrName>
                                        </p:attrNameLst>
                                      </p:cBhvr>
                                      <p:tavLst>
                                        <p:tav tm="0" fmla="#ppt_w*sin(2.5*pi*$)">
                                          <p:val>
                                            <p:fltVal val="0"/>
                                          </p:val>
                                        </p:tav>
                                        <p:tav tm="100000">
                                          <p:val>
                                            <p:fltVal val="1"/>
                                          </p:val>
                                        </p:tav>
                                      </p:tavLst>
                                    </p:anim>
                                    <p:anim calcmode="lin" valueType="num">
                                      <p:cBhvr>
                                        <p:cTn id="16" dur="500" fill="hold"/>
                                        <p:tgtEl>
                                          <p:spTgt spid="307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3075">
                                            <p:txEl>
                                              <p:pRg st="1" end="1"/>
                                            </p:txEl>
                                          </p:spTgt>
                                        </p:tgtEl>
                                        <p:attrNameLst>
                                          <p:attrName>style.visibility</p:attrName>
                                        </p:attrNameLst>
                                      </p:cBhvr>
                                      <p:to>
                                        <p:strVal val="visible"/>
                                      </p:to>
                                    </p:set>
                                    <p:animEffect transition="in" filter="fade">
                                      <p:cBhvr>
                                        <p:cTn id="21" dur="500"/>
                                        <p:tgtEl>
                                          <p:spTgt spid="3075">
                                            <p:txEl>
                                              <p:pRg st="1" end="1"/>
                                            </p:txEl>
                                          </p:spTgt>
                                        </p:tgtEl>
                                      </p:cBhvr>
                                    </p:animEffect>
                                    <p:anim calcmode="lin" valueType="num">
                                      <p:cBhvr>
                                        <p:cTn id="22" dur="500" fill="hold"/>
                                        <p:tgtEl>
                                          <p:spTgt spid="3075">
                                            <p:txEl>
                                              <p:pRg st="1" end="1"/>
                                            </p:txEl>
                                          </p:spTgt>
                                        </p:tgtEl>
                                        <p:attrNameLst>
                                          <p:attrName>ppt_w</p:attrName>
                                        </p:attrNameLst>
                                      </p:cBhvr>
                                      <p:tavLst>
                                        <p:tav tm="0" fmla="#ppt_w*sin(2.5*pi*$)">
                                          <p:val>
                                            <p:fltVal val="0"/>
                                          </p:val>
                                        </p:tav>
                                        <p:tav tm="100000">
                                          <p:val>
                                            <p:fltVal val="1"/>
                                          </p:val>
                                        </p:tav>
                                      </p:tavLst>
                                    </p:anim>
                                    <p:anim calcmode="lin" valueType="num">
                                      <p:cBhvr>
                                        <p:cTn id="23" dur="500" fill="hold"/>
                                        <p:tgtEl>
                                          <p:spTgt spid="307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iterate type="lt">
                                    <p:tmPct val="10000"/>
                                  </p:iterate>
                                  <p:childTnLst>
                                    <p:set>
                                      <p:cBhvr>
                                        <p:cTn id="27" dur="1" fill="hold">
                                          <p:stCondLst>
                                            <p:cond delay="0"/>
                                          </p:stCondLst>
                                        </p:cTn>
                                        <p:tgtEl>
                                          <p:spTgt spid="3075">
                                            <p:txEl>
                                              <p:pRg st="2" end="2"/>
                                            </p:txEl>
                                          </p:spTgt>
                                        </p:tgtEl>
                                        <p:attrNameLst>
                                          <p:attrName>style.visibility</p:attrName>
                                        </p:attrNameLst>
                                      </p:cBhvr>
                                      <p:to>
                                        <p:strVal val="visible"/>
                                      </p:to>
                                    </p:set>
                                    <p:animEffect transition="in" filter="fade">
                                      <p:cBhvr>
                                        <p:cTn id="28" dur="500"/>
                                        <p:tgtEl>
                                          <p:spTgt spid="3075">
                                            <p:txEl>
                                              <p:pRg st="2" end="2"/>
                                            </p:txEl>
                                          </p:spTgt>
                                        </p:tgtEl>
                                      </p:cBhvr>
                                    </p:animEffect>
                                    <p:anim calcmode="lin" valueType="num">
                                      <p:cBhvr>
                                        <p:cTn id="29" dur="500" fill="hold"/>
                                        <p:tgtEl>
                                          <p:spTgt spid="3075">
                                            <p:txEl>
                                              <p:pRg st="2" end="2"/>
                                            </p:txEl>
                                          </p:spTgt>
                                        </p:tgtEl>
                                        <p:attrNameLst>
                                          <p:attrName>ppt_w</p:attrName>
                                        </p:attrNameLst>
                                      </p:cBhvr>
                                      <p:tavLst>
                                        <p:tav tm="0" fmla="#ppt_w*sin(2.5*pi*$)">
                                          <p:val>
                                            <p:fltVal val="0"/>
                                          </p:val>
                                        </p:tav>
                                        <p:tav tm="100000">
                                          <p:val>
                                            <p:fltVal val="1"/>
                                          </p:val>
                                        </p:tav>
                                      </p:tavLst>
                                    </p:anim>
                                    <p:anim calcmode="lin" valueType="num">
                                      <p:cBhvr>
                                        <p:cTn id="30" dur="500" fill="hold"/>
                                        <p:tgtEl>
                                          <p:spTgt spid="307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grpId="0" nodeType="clickEffect">
                                  <p:stCondLst>
                                    <p:cond delay="0"/>
                                  </p:stCondLst>
                                  <p:iterate type="lt">
                                    <p:tmPct val="10000"/>
                                  </p:iterate>
                                  <p:childTnLst>
                                    <p:set>
                                      <p:cBhvr>
                                        <p:cTn id="34" dur="1" fill="hold">
                                          <p:stCondLst>
                                            <p:cond delay="0"/>
                                          </p:stCondLst>
                                        </p:cTn>
                                        <p:tgtEl>
                                          <p:spTgt spid="5125"/>
                                        </p:tgtEl>
                                        <p:attrNameLst>
                                          <p:attrName>style.visibility</p:attrName>
                                        </p:attrNameLst>
                                      </p:cBhvr>
                                      <p:to>
                                        <p:strVal val="visible"/>
                                      </p:to>
                                    </p:set>
                                    <p:animEffect transition="in" filter="fade">
                                      <p:cBhvr>
                                        <p:cTn id="35" dur="500"/>
                                        <p:tgtEl>
                                          <p:spTgt spid="5125"/>
                                        </p:tgtEl>
                                      </p:cBhvr>
                                    </p:animEffect>
                                    <p:anim calcmode="lin" valueType="num">
                                      <p:cBhvr>
                                        <p:cTn id="36" dur="500" fill="hold"/>
                                        <p:tgtEl>
                                          <p:spTgt spid="5125"/>
                                        </p:tgtEl>
                                        <p:attrNameLst>
                                          <p:attrName>ppt_x</p:attrName>
                                        </p:attrNameLst>
                                      </p:cBhvr>
                                      <p:tavLst>
                                        <p:tav tm="0">
                                          <p:val>
                                            <p:strVal val="#ppt_x-.1"/>
                                          </p:val>
                                        </p:tav>
                                        <p:tav tm="100000">
                                          <p:val>
                                            <p:strVal val="#ppt_x"/>
                                          </p:val>
                                        </p:tav>
                                      </p:tavLst>
                                    </p:anim>
                                    <p:anim calcmode="lin" valueType="num">
                                      <p:cBhvr>
                                        <p:cTn id="37" dur="500" fill="hold"/>
                                        <p:tgtEl>
                                          <p:spTgt spid="51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P spid="51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4294967295"/>
          </p:nvPr>
        </p:nvSpPr>
        <p:spPr>
          <a:xfrm>
            <a:off x="685800" y="1447800"/>
            <a:ext cx="7620000" cy="2362200"/>
          </a:xfrm>
        </p:spPr>
        <p:txBody>
          <a:bodyPr/>
          <a:lstStyle/>
          <a:p>
            <a:pPr eaLnBrk="1" hangingPunct="1"/>
            <a:r>
              <a:rPr lang="en-US" sz="2800" dirty="0" smtClean="0"/>
              <a:t>Actually animals use echolocation and that is actually where we learned the technique</a:t>
            </a:r>
          </a:p>
          <a:p>
            <a:pPr eaLnBrk="1" hangingPunct="1"/>
            <a:r>
              <a:rPr lang="en-US" sz="2800" dirty="0" smtClean="0"/>
              <a:t>Bats, whales, and dolphins are some of the best known animals to use echolocation</a:t>
            </a:r>
          </a:p>
        </p:txBody>
      </p:sp>
      <p:pic>
        <p:nvPicPr>
          <p:cNvPr id="6148" name="Picture 5" descr="echolocation"/>
          <p:cNvPicPr>
            <a:picLocks noChangeAspect="1" noChangeArrowheads="1"/>
          </p:cNvPicPr>
          <p:nvPr/>
        </p:nvPicPr>
        <p:blipFill>
          <a:blip r:embed="rId2"/>
          <a:srcRect/>
          <a:stretch>
            <a:fillRect/>
          </a:stretch>
        </p:blipFill>
        <p:spPr bwMode="auto">
          <a:xfrm>
            <a:off x="4953000" y="3810000"/>
            <a:ext cx="2514600" cy="2781300"/>
          </a:xfrm>
          <a:prstGeom prst="rect">
            <a:avLst/>
          </a:prstGeom>
          <a:noFill/>
          <a:ln w="9525">
            <a:noFill/>
            <a:miter lim="800000"/>
            <a:headEnd/>
            <a:tailEnd/>
          </a:ln>
        </p:spPr>
      </p:pic>
      <p:pic>
        <p:nvPicPr>
          <p:cNvPr id="6150" name="Picture 6" descr="echoa[1].gif"/>
          <p:cNvPicPr>
            <a:picLocks noChangeAspect="1"/>
          </p:cNvPicPr>
          <p:nvPr/>
        </p:nvPicPr>
        <p:blipFill>
          <a:blip r:embed="rId3"/>
          <a:srcRect/>
          <a:stretch>
            <a:fillRect/>
          </a:stretch>
        </p:blipFill>
        <p:spPr bwMode="auto">
          <a:xfrm>
            <a:off x="1447800" y="3810000"/>
            <a:ext cx="2743200" cy="2743200"/>
          </a:xfrm>
          <a:prstGeom prst="rect">
            <a:avLst/>
          </a:prstGeom>
          <a:noFill/>
          <a:ln w="9525">
            <a:noFill/>
            <a:miter lim="800000"/>
            <a:headEnd/>
            <a:tailEnd/>
          </a:ln>
        </p:spPr>
      </p:pic>
      <p:sp>
        <p:nvSpPr>
          <p:cNvPr id="19458" name="Rectangle 2"/>
          <p:cNvSpPr>
            <a:spLocks noRot="1" noChangeArrowheads="1"/>
          </p:cNvSpPr>
          <p:nvPr/>
        </p:nvSpPr>
        <p:spPr bwMode="auto">
          <a:xfrm>
            <a:off x="609600" y="228600"/>
            <a:ext cx="8229600" cy="1139825"/>
          </a:xfrm>
          <a:prstGeom prst="rect">
            <a:avLst/>
          </a:prstGeom>
          <a:noFill/>
          <a:ln w="9525">
            <a:noFill/>
            <a:miter lim="800000"/>
            <a:headEnd/>
            <a:tailEnd/>
          </a:ln>
          <a:effectLst/>
        </p:spPr>
        <p:txBody>
          <a:bodyPr anchor="ctr"/>
          <a:lstStyle/>
          <a:p>
            <a:pPr algn="ctr">
              <a:defRPr/>
            </a:pPr>
            <a:r>
              <a:rPr lang="en-US" sz="4400" dirty="0" smtClean="0">
                <a:solidFill>
                  <a:schemeClr val="tx2"/>
                </a:solidFill>
                <a:effectLst>
                  <a:outerShdw blurRad="38100" dist="38100" dir="2700000" algn="tl">
                    <a:srgbClr val="000000"/>
                  </a:outerShdw>
                </a:effectLst>
                <a:latin typeface="Forte" pitchFamily="66" charset="0"/>
              </a:rPr>
              <a:t>HISTORY OF SONAR</a:t>
            </a:r>
            <a:endParaRPr lang="en-US" sz="4400" dirty="0">
              <a:solidFill>
                <a:schemeClr val="tx2"/>
              </a:solidFill>
              <a:effectLst>
                <a:outerShdw blurRad="38100" dist="38100" dir="2700000" algn="tl">
                  <a:srgbClr val="000000"/>
                </a:outerShdw>
              </a:effectLst>
              <a:latin typeface="Forte" pitchFamily="66" charset="0"/>
            </a:endParaRPr>
          </a:p>
        </p:txBody>
      </p:sp>
      <p:sp>
        <p:nvSpPr>
          <p:cNvPr id="6" name="Slide Number Placeholder 5"/>
          <p:cNvSpPr>
            <a:spLocks noGrp="1"/>
          </p:cNvSpPr>
          <p:nvPr>
            <p:ph type="sldNum" sz="quarter" idx="12"/>
          </p:nvPr>
        </p:nvSpPr>
        <p:spPr/>
        <p:txBody>
          <a:bodyPr/>
          <a:lstStyle/>
          <a:p>
            <a:fld id="{4D4CCDE7-954E-4B80-B219-B5DE08854DB5}" type="slidenum">
              <a:rPr lang="en-US" smtClean="0"/>
              <a:pPr/>
              <a:t>6</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9458"/>
                                        </p:tgtEl>
                                        <p:attrNameLst>
                                          <p:attrName>style.visibility</p:attrName>
                                        </p:attrNameLst>
                                      </p:cBhvr>
                                      <p:to>
                                        <p:strVal val="visible"/>
                                      </p:to>
                                    </p:set>
                                    <p:animEffect transition="in" filter="fade">
                                      <p:cBhvr>
                                        <p:cTn id="7" dur="500"/>
                                        <p:tgtEl>
                                          <p:spTgt spid="19458"/>
                                        </p:tgtEl>
                                      </p:cBhvr>
                                    </p:animEffect>
                                    <p:anim calcmode="lin" valueType="num">
                                      <p:cBhvr>
                                        <p:cTn id="8" dur="500" fill="hold"/>
                                        <p:tgtEl>
                                          <p:spTgt spid="19458"/>
                                        </p:tgtEl>
                                        <p:attrNameLst>
                                          <p:attrName>ppt_w</p:attrName>
                                        </p:attrNameLst>
                                      </p:cBhvr>
                                      <p:tavLst>
                                        <p:tav tm="0" fmla="#ppt_w*sin(2.5*pi*$)">
                                          <p:val>
                                            <p:fltVal val="0"/>
                                          </p:val>
                                        </p:tav>
                                        <p:tav tm="100000">
                                          <p:val>
                                            <p:fltVal val="1"/>
                                          </p:val>
                                        </p:tav>
                                      </p:tavLst>
                                    </p:anim>
                                    <p:anim calcmode="lin" valueType="num">
                                      <p:cBhvr>
                                        <p:cTn id="9" dur="500" fill="hold"/>
                                        <p:tgtEl>
                                          <p:spTgt spid="1945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9459">
                                            <p:txEl>
                                              <p:pRg st="0" end="0"/>
                                            </p:txEl>
                                          </p:spTgt>
                                        </p:tgtEl>
                                        <p:attrNameLst>
                                          <p:attrName>style.visibility</p:attrName>
                                        </p:attrNameLst>
                                      </p:cBhvr>
                                      <p:to>
                                        <p:strVal val="visible"/>
                                      </p:to>
                                    </p:set>
                                    <p:animEffect transition="in" filter="fade">
                                      <p:cBhvr>
                                        <p:cTn id="14" dur="500"/>
                                        <p:tgtEl>
                                          <p:spTgt spid="19459">
                                            <p:txEl>
                                              <p:pRg st="0" end="0"/>
                                            </p:txEl>
                                          </p:spTgt>
                                        </p:tgtEl>
                                      </p:cBhvr>
                                    </p:animEffect>
                                    <p:anim calcmode="lin" valueType="num">
                                      <p:cBhvr>
                                        <p:cTn id="15" dur="500" fill="hold"/>
                                        <p:tgtEl>
                                          <p:spTgt spid="19459">
                                            <p:txEl>
                                              <p:pRg st="0" end="0"/>
                                            </p:txEl>
                                          </p:spTgt>
                                        </p:tgtEl>
                                        <p:attrNameLst>
                                          <p:attrName>ppt_x</p:attrName>
                                        </p:attrNameLst>
                                      </p:cBhvr>
                                      <p:tavLst>
                                        <p:tav tm="0">
                                          <p:val>
                                            <p:strVal val="#ppt_x-.1"/>
                                          </p:val>
                                        </p:tav>
                                        <p:tav tm="100000">
                                          <p:val>
                                            <p:strVal val="#ppt_x"/>
                                          </p:val>
                                        </p:tav>
                                      </p:tavLst>
                                    </p:anim>
                                    <p:anim calcmode="lin" valueType="num">
                                      <p:cBhvr>
                                        <p:cTn id="16"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19459">
                                            <p:txEl>
                                              <p:pRg st="1" end="1"/>
                                            </p:txEl>
                                          </p:spTgt>
                                        </p:tgtEl>
                                        <p:attrNameLst>
                                          <p:attrName>style.visibility</p:attrName>
                                        </p:attrNameLst>
                                      </p:cBhvr>
                                      <p:to>
                                        <p:strVal val="visible"/>
                                      </p:to>
                                    </p:set>
                                    <p:animEffect transition="in" filter="fade">
                                      <p:cBhvr>
                                        <p:cTn id="21" dur="500"/>
                                        <p:tgtEl>
                                          <p:spTgt spid="19459">
                                            <p:txEl>
                                              <p:pRg st="1" end="1"/>
                                            </p:txEl>
                                          </p:spTgt>
                                        </p:tgtEl>
                                      </p:cBhvr>
                                    </p:animEffect>
                                    <p:anim calcmode="lin" valueType="num">
                                      <p:cBhvr>
                                        <p:cTn id="22" dur="500" fill="hold"/>
                                        <p:tgtEl>
                                          <p:spTgt spid="19459">
                                            <p:txEl>
                                              <p:pRg st="1" end="1"/>
                                            </p:txEl>
                                          </p:spTgt>
                                        </p:tgtEl>
                                        <p:attrNameLst>
                                          <p:attrName>ppt_x</p:attrName>
                                        </p:attrNameLst>
                                      </p:cBhvr>
                                      <p:tavLst>
                                        <p:tav tm="0">
                                          <p:val>
                                            <p:strVal val="#ppt_x-.1"/>
                                          </p:val>
                                        </p:tav>
                                        <p:tav tm="100000">
                                          <p:val>
                                            <p:strVal val="#ppt_x"/>
                                          </p:val>
                                        </p:tav>
                                      </p:tavLst>
                                    </p:anim>
                                    <p:anim calcmode="lin" valueType="num">
                                      <p:cBhvr>
                                        <p:cTn id="23" dur="500" fill="hold"/>
                                        <p:tgtEl>
                                          <p:spTgt spid="194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148"/>
                                        </p:tgtEl>
                                        <p:attrNameLst>
                                          <p:attrName>style.visibility</p:attrName>
                                        </p:attrNameLst>
                                      </p:cBhvr>
                                      <p:to>
                                        <p:strVal val="visible"/>
                                      </p:to>
                                    </p:set>
                                    <p:animEffect transition="in" filter="fade">
                                      <p:cBhvr>
                                        <p:cTn id="28" dur="2000"/>
                                        <p:tgtEl>
                                          <p:spTgt spid="614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150"/>
                                        </p:tgtEl>
                                        <p:attrNameLst>
                                          <p:attrName>style.visibility</p:attrName>
                                        </p:attrNameLst>
                                      </p:cBhvr>
                                      <p:to>
                                        <p:strVal val="visible"/>
                                      </p:to>
                                    </p:set>
                                    <p:animEffect transition="in" filter="fade">
                                      <p:cBhvr>
                                        <p:cTn id="33" dur="2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194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381000" y="685800"/>
            <a:ext cx="8305800" cy="762000"/>
          </a:xfrm>
          <a:prstGeom prst="rect">
            <a:avLst/>
          </a:prstGeom>
          <a:noFill/>
          <a:ln w="9525">
            <a:noFill/>
            <a:round/>
            <a:headEnd/>
            <a:tailEnd/>
          </a:ln>
          <a:effectLst/>
        </p:spPr>
        <p:txBody>
          <a:bodyPr/>
          <a:lstStyle/>
          <a:p>
            <a:pPr marL="342900" indent="-341313" algn="just">
              <a:lnSpc>
                <a:spcPct val="80000"/>
              </a:lnSpc>
              <a:spcBef>
                <a:spcPts val="6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1" dirty="0">
                <a:solidFill>
                  <a:srgbClr val="000000"/>
                </a:solidFill>
                <a:latin typeface="Comic Sans MS" pitchFamily="66" charset="0"/>
              </a:rPr>
              <a:t>                   </a:t>
            </a:r>
            <a:r>
              <a:rPr lang="en-US" sz="2400" b="1" dirty="0">
                <a:solidFill>
                  <a:srgbClr val="000000"/>
                </a:solidFill>
                <a:latin typeface="Comic Sans MS" pitchFamily="66" charset="0"/>
              </a:rPr>
              <a:t>Introduction to Ultrasonics</a:t>
            </a:r>
          </a:p>
          <a:p>
            <a:pPr marL="342900" indent="-341313" algn="just">
              <a:lnSpc>
                <a:spcPct val="80000"/>
              </a:lnSpc>
              <a:spcBef>
                <a:spcPts val="6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400" b="1" dirty="0">
                <a:solidFill>
                  <a:srgbClr val="000000"/>
                </a:solidFill>
                <a:latin typeface="Calibri" pitchFamily="34" charset="0"/>
              </a:rPr>
              <a:t>  </a:t>
            </a:r>
          </a:p>
          <a:p>
            <a:pPr marL="342900" indent="-341313" algn="just">
              <a:lnSpc>
                <a:spcPct val="80000"/>
              </a:lnSpc>
              <a:spcBef>
                <a:spcPts val="6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800" dirty="0">
                <a:solidFill>
                  <a:srgbClr val="000000"/>
                </a:solidFill>
                <a:latin typeface="Calibri" pitchFamily="34" charset="0"/>
              </a:rPr>
              <a:t>The word </a:t>
            </a:r>
            <a:r>
              <a:rPr lang="en-US" sz="2800" b="1" i="1" dirty="0">
                <a:solidFill>
                  <a:srgbClr val="000000"/>
                </a:solidFill>
                <a:latin typeface="Calibri" pitchFamily="34" charset="0"/>
              </a:rPr>
              <a:t>ultrasonic</a:t>
            </a:r>
            <a:r>
              <a:rPr lang="en-US" sz="2800" dirty="0">
                <a:solidFill>
                  <a:srgbClr val="000000"/>
                </a:solidFill>
                <a:latin typeface="Calibri" pitchFamily="34" charset="0"/>
              </a:rPr>
              <a:t> combines the Latin roots ultra, meaning </a:t>
            </a:r>
            <a:r>
              <a:rPr lang="en-US" sz="2800" b="1" i="1" dirty="0">
                <a:solidFill>
                  <a:srgbClr val="000000"/>
                </a:solidFill>
                <a:latin typeface="Calibri" pitchFamily="34" charset="0"/>
              </a:rPr>
              <a:t>‘beyond’</a:t>
            </a:r>
            <a:r>
              <a:rPr lang="en-US" sz="2800" dirty="0">
                <a:solidFill>
                  <a:srgbClr val="000000"/>
                </a:solidFill>
                <a:latin typeface="Calibri" pitchFamily="34" charset="0"/>
              </a:rPr>
              <a:t> and sonic, or </a:t>
            </a:r>
            <a:r>
              <a:rPr lang="en-US" sz="2800" b="1" i="1" dirty="0">
                <a:solidFill>
                  <a:srgbClr val="000000"/>
                </a:solidFill>
                <a:latin typeface="Calibri" pitchFamily="34" charset="0"/>
              </a:rPr>
              <a:t>sound</a:t>
            </a:r>
            <a:r>
              <a:rPr lang="en-US" sz="2800" dirty="0">
                <a:solidFill>
                  <a:srgbClr val="000000"/>
                </a:solidFill>
                <a:latin typeface="Calibri" pitchFamily="34" charset="0"/>
              </a:rPr>
              <a:t>.</a:t>
            </a:r>
          </a:p>
          <a:p>
            <a:pPr marL="342900" indent="-341313" algn="just">
              <a:lnSpc>
                <a:spcPct val="80000"/>
              </a:lnSpc>
              <a:spcBef>
                <a:spcPts val="6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800" dirty="0">
                <a:solidFill>
                  <a:srgbClr val="000000"/>
                </a:solidFill>
                <a:latin typeface="Calibri" pitchFamily="34" charset="0"/>
              </a:rPr>
              <a:t>The sound waves having frequencies above the audible range i.e. above 20000Hz are called </a:t>
            </a:r>
            <a:r>
              <a:rPr lang="en-US" sz="2800" b="1" i="1" dirty="0">
                <a:solidFill>
                  <a:srgbClr val="000000"/>
                </a:solidFill>
                <a:latin typeface="Calibri" pitchFamily="34" charset="0"/>
              </a:rPr>
              <a:t>ultrasonic waves</a:t>
            </a:r>
            <a:r>
              <a:rPr lang="en-US" sz="2800" dirty="0">
                <a:solidFill>
                  <a:srgbClr val="000000"/>
                </a:solidFill>
                <a:latin typeface="Calibri" pitchFamily="34" charset="0"/>
              </a:rPr>
              <a:t>. </a:t>
            </a:r>
          </a:p>
          <a:p>
            <a:pPr marL="342900" indent="-341313" algn="just">
              <a:lnSpc>
                <a:spcPct val="80000"/>
              </a:lnSpc>
              <a:spcBef>
                <a:spcPts val="6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800" dirty="0">
                <a:solidFill>
                  <a:srgbClr val="000000"/>
                </a:solidFill>
                <a:latin typeface="Calibri" pitchFamily="34" charset="0"/>
              </a:rPr>
              <a:t>Generally these waves are called as </a:t>
            </a:r>
            <a:r>
              <a:rPr lang="en-US" sz="2800" b="1" i="1" dirty="0">
                <a:solidFill>
                  <a:srgbClr val="000000"/>
                </a:solidFill>
                <a:latin typeface="Calibri" pitchFamily="34" charset="0"/>
              </a:rPr>
              <a:t>high frequency waves</a:t>
            </a:r>
            <a:r>
              <a:rPr lang="en-US" sz="2800" dirty="0">
                <a:solidFill>
                  <a:srgbClr val="000000"/>
                </a:solidFill>
                <a:latin typeface="Calibri" pitchFamily="34" charset="0"/>
              </a:rPr>
              <a:t>.</a:t>
            </a:r>
          </a:p>
          <a:p>
            <a:pPr marL="342900" indent="-341313" algn="just">
              <a:lnSpc>
                <a:spcPct val="80000"/>
              </a:lnSpc>
              <a:spcBef>
                <a:spcPts val="6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800" dirty="0">
                <a:solidFill>
                  <a:srgbClr val="000000"/>
                </a:solidFill>
                <a:latin typeface="Calibri" pitchFamily="34" charset="0"/>
              </a:rPr>
              <a:t>The field of ultrasonics have applications for imaging, detection and navigation.  </a:t>
            </a:r>
          </a:p>
          <a:p>
            <a:pPr marL="342900" indent="-341313" algn="just">
              <a:lnSpc>
                <a:spcPct val="80000"/>
              </a:lnSpc>
              <a:spcBef>
                <a:spcPts val="6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800" dirty="0">
                <a:solidFill>
                  <a:srgbClr val="000000"/>
                </a:solidFill>
                <a:latin typeface="Calibri" pitchFamily="34" charset="0"/>
              </a:rPr>
              <a:t>The broad sectors of society that regularly apply ultrasonic technology are the medical community, industry, the military and private citizens. </a:t>
            </a:r>
          </a:p>
        </p:txBody>
      </p:sp>
      <p:sp>
        <p:nvSpPr>
          <p:cNvPr id="3" name="Slide Number Placeholder 2"/>
          <p:cNvSpPr>
            <a:spLocks noGrp="1"/>
          </p:cNvSpPr>
          <p:nvPr>
            <p:ph type="sldNum" sz="quarter" idx="12"/>
          </p:nvPr>
        </p:nvSpPr>
        <p:spPr/>
        <p:txBody>
          <a:bodyPr/>
          <a:lstStyle/>
          <a:p>
            <a:fld id="{4D4CCDE7-954E-4B80-B219-B5DE08854DB5}" type="slidenum">
              <a:rPr lang="en-US" smtClean="0"/>
              <a:pPr/>
              <a:t>7</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762000" y="838200"/>
            <a:ext cx="7924800" cy="838200"/>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000" b="1">
                <a:solidFill>
                  <a:srgbClr val="000000"/>
                </a:solidFill>
                <a:latin typeface="Calibri" pitchFamily="34" charset="0"/>
              </a:rPr>
              <a:t>Properties of ultrasonic waves</a:t>
            </a:r>
            <a:r>
              <a:rPr lang="en-US" sz="3000">
                <a:solidFill>
                  <a:srgbClr val="000000"/>
                </a:solidFill>
                <a:latin typeface="Calibri" pitchFamily="34" charset="0"/>
              </a:rPr>
              <a:t> </a:t>
            </a:r>
          </a:p>
        </p:txBody>
      </p:sp>
      <p:sp>
        <p:nvSpPr>
          <p:cNvPr id="8197" name="Text Box 5"/>
          <p:cNvSpPr txBox="1">
            <a:spLocks noChangeArrowheads="1"/>
          </p:cNvSpPr>
          <p:nvPr/>
        </p:nvSpPr>
        <p:spPr bwMode="auto">
          <a:xfrm>
            <a:off x="228600" y="1600200"/>
            <a:ext cx="8458200" cy="4191000"/>
          </a:xfrm>
          <a:prstGeom prst="rect">
            <a:avLst/>
          </a:prstGeom>
          <a:noFill/>
          <a:ln w="9525">
            <a:noFill/>
            <a:round/>
            <a:headEnd/>
            <a:tailEnd/>
          </a:ln>
          <a:effectLst/>
        </p:spPr>
        <p:txBody>
          <a:bodyPr/>
          <a:lstStyle/>
          <a:p>
            <a:pPr marL="342900" indent="-341313" algn="just">
              <a:lnSpc>
                <a:spcPct val="80000"/>
              </a:lnSpc>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dirty="0">
                <a:solidFill>
                  <a:srgbClr val="000000"/>
                </a:solidFill>
                <a:latin typeface="Calibri" pitchFamily="34" charset="0"/>
              </a:rPr>
              <a:t>     (1</a:t>
            </a:r>
            <a:r>
              <a:rPr lang="en-US" sz="2000" b="1" dirty="0">
                <a:solidFill>
                  <a:srgbClr val="000000"/>
                </a:solidFill>
                <a:latin typeface="Calibri" pitchFamily="34" charset="0"/>
              </a:rPr>
              <a:t>)  They have a high energy content.</a:t>
            </a:r>
          </a:p>
          <a:p>
            <a:pPr marL="342900" indent="-341313" algn="just">
              <a:lnSpc>
                <a:spcPct val="80000"/>
              </a:lnSpc>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b="1" dirty="0">
              <a:solidFill>
                <a:srgbClr val="000000"/>
              </a:solidFill>
              <a:latin typeface="Calibri" pitchFamily="34" charset="0"/>
            </a:endParaRPr>
          </a:p>
          <a:p>
            <a:pPr marL="342900" indent="-341313" algn="just">
              <a:lnSpc>
                <a:spcPct val="80000"/>
              </a:lnSpc>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000000"/>
                </a:solidFill>
                <a:latin typeface="Calibri" pitchFamily="34" charset="0"/>
              </a:rPr>
              <a:t>	(</a:t>
            </a:r>
            <a:r>
              <a:rPr lang="en-US" sz="2000" b="1" dirty="0" smtClean="0">
                <a:solidFill>
                  <a:srgbClr val="000000"/>
                </a:solidFill>
                <a:latin typeface="Calibri" pitchFamily="34" charset="0"/>
              </a:rPr>
              <a:t>2)  </a:t>
            </a:r>
            <a:r>
              <a:rPr lang="en-US" sz="2000" b="1" dirty="0">
                <a:solidFill>
                  <a:srgbClr val="000000"/>
                </a:solidFill>
                <a:latin typeface="Calibri" pitchFamily="34" charset="0"/>
              </a:rPr>
              <a:t>Just like ordinary sound waves, ultrasonic waves  </a:t>
            </a:r>
          </a:p>
          <a:p>
            <a:pPr marL="342900" indent="-341313" algn="just">
              <a:lnSpc>
                <a:spcPct val="80000"/>
              </a:lnSpc>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000000"/>
                </a:solidFill>
                <a:latin typeface="Calibri" pitchFamily="34" charset="0"/>
              </a:rPr>
              <a:t>            get reflected, refracted and    absorbed.</a:t>
            </a:r>
          </a:p>
          <a:p>
            <a:pPr marL="342900" indent="-341313" algn="just">
              <a:lnSpc>
                <a:spcPct val="80000"/>
              </a:lnSpc>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b="1" dirty="0">
              <a:solidFill>
                <a:srgbClr val="000000"/>
              </a:solidFill>
              <a:latin typeface="Calibri" pitchFamily="34" charset="0"/>
            </a:endParaRPr>
          </a:p>
          <a:p>
            <a:pPr marL="342900" indent="-341313" algn="just">
              <a:lnSpc>
                <a:spcPct val="80000"/>
              </a:lnSpc>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000000"/>
                </a:solidFill>
                <a:latin typeface="Calibri" pitchFamily="34" charset="0"/>
              </a:rPr>
              <a:t>	(3) </a:t>
            </a:r>
            <a:r>
              <a:rPr lang="en-US" sz="2000" b="1" dirty="0" smtClean="0">
                <a:solidFill>
                  <a:srgbClr val="000000"/>
                </a:solidFill>
                <a:latin typeface="Calibri" pitchFamily="34" charset="0"/>
              </a:rPr>
              <a:t>   </a:t>
            </a:r>
            <a:r>
              <a:rPr lang="en-US" sz="2000" b="1" dirty="0">
                <a:solidFill>
                  <a:srgbClr val="000000"/>
                </a:solidFill>
                <a:latin typeface="Calibri" pitchFamily="34" charset="0"/>
              </a:rPr>
              <a:t>They can be transmitted over large distances </a:t>
            </a:r>
          </a:p>
          <a:p>
            <a:pPr marL="342900" indent="-341313" algn="just">
              <a:lnSpc>
                <a:spcPct val="80000"/>
              </a:lnSpc>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000000"/>
                </a:solidFill>
                <a:latin typeface="Calibri" pitchFamily="34" charset="0"/>
              </a:rPr>
              <a:t>            </a:t>
            </a:r>
            <a:r>
              <a:rPr lang="en-US" sz="2000" b="1" dirty="0" smtClean="0">
                <a:solidFill>
                  <a:srgbClr val="000000"/>
                </a:solidFill>
                <a:latin typeface="Calibri" pitchFamily="34" charset="0"/>
              </a:rPr>
              <a:t>   with </a:t>
            </a:r>
            <a:r>
              <a:rPr lang="en-US" sz="2000" b="1" dirty="0">
                <a:solidFill>
                  <a:srgbClr val="000000"/>
                </a:solidFill>
                <a:latin typeface="Calibri" pitchFamily="34" charset="0"/>
              </a:rPr>
              <a:t>no appreciable loss of energy.</a:t>
            </a:r>
          </a:p>
          <a:p>
            <a:pPr marL="342900" indent="-341313" algn="just">
              <a:lnSpc>
                <a:spcPct val="80000"/>
              </a:lnSpc>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b="1" dirty="0">
              <a:solidFill>
                <a:srgbClr val="000000"/>
              </a:solidFill>
              <a:latin typeface="Calibri" pitchFamily="34" charset="0"/>
            </a:endParaRPr>
          </a:p>
          <a:p>
            <a:pPr marL="342900" indent="-341313" algn="just">
              <a:lnSpc>
                <a:spcPct val="80000"/>
              </a:lnSpc>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000000"/>
                </a:solidFill>
                <a:latin typeface="Calibri" pitchFamily="34" charset="0"/>
              </a:rPr>
              <a:t>    </a:t>
            </a:r>
            <a:r>
              <a:rPr lang="en-US" sz="2000" b="1" dirty="0" smtClean="0">
                <a:solidFill>
                  <a:srgbClr val="000000"/>
                </a:solidFill>
                <a:latin typeface="Calibri" pitchFamily="34" charset="0"/>
              </a:rPr>
              <a:t>  </a:t>
            </a:r>
            <a:r>
              <a:rPr lang="en-US" sz="2000" b="1" dirty="0">
                <a:solidFill>
                  <a:srgbClr val="000000"/>
                </a:solidFill>
                <a:latin typeface="Calibri" pitchFamily="34" charset="0"/>
              </a:rPr>
              <a:t>(4</a:t>
            </a:r>
            <a:r>
              <a:rPr lang="en-US" sz="2000" b="1" dirty="0" smtClean="0">
                <a:solidFill>
                  <a:srgbClr val="000000"/>
                </a:solidFill>
                <a:latin typeface="Calibri" pitchFamily="34" charset="0"/>
              </a:rPr>
              <a:t>) If an </a:t>
            </a:r>
            <a:r>
              <a:rPr lang="en-US" sz="2000" b="1" dirty="0">
                <a:solidFill>
                  <a:srgbClr val="000000"/>
                </a:solidFill>
                <a:latin typeface="Calibri" pitchFamily="34" charset="0"/>
              </a:rPr>
              <a:t>arrangement is made to form stationary waves of       	</a:t>
            </a:r>
            <a:r>
              <a:rPr lang="en-US" sz="2000" b="1" dirty="0" err="1" smtClean="0">
                <a:solidFill>
                  <a:srgbClr val="000000"/>
                </a:solidFill>
                <a:latin typeface="Calibri" pitchFamily="34" charset="0"/>
              </a:rPr>
              <a:t>ultrasonics</a:t>
            </a:r>
            <a:r>
              <a:rPr lang="en-US" sz="2000" b="1" dirty="0" smtClean="0">
                <a:solidFill>
                  <a:srgbClr val="000000"/>
                </a:solidFill>
                <a:latin typeface="Calibri" pitchFamily="34" charset="0"/>
              </a:rPr>
              <a:t> </a:t>
            </a:r>
            <a:r>
              <a:rPr lang="en-US" sz="2000" b="1" dirty="0">
                <a:solidFill>
                  <a:srgbClr val="000000"/>
                </a:solidFill>
                <a:latin typeface="Calibri" pitchFamily="34" charset="0"/>
              </a:rPr>
              <a:t>in a liquid, it serves as a diffraction grating.  It is called  	an </a:t>
            </a:r>
            <a:r>
              <a:rPr lang="en-US" sz="2000" b="1" i="1" dirty="0">
                <a:solidFill>
                  <a:srgbClr val="000000"/>
                </a:solidFill>
                <a:latin typeface="Calibri" pitchFamily="34" charset="0"/>
              </a:rPr>
              <a:t>acoustic grating.</a:t>
            </a:r>
          </a:p>
          <a:p>
            <a:pPr marL="342900" indent="-341313" algn="just">
              <a:lnSpc>
                <a:spcPct val="80000"/>
              </a:lnSpc>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b="1" dirty="0">
              <a:solidFill>
                <a:srgbClr val="000000"/>
              </a:solidFill>
              <a:latin typeface="Calibri" pitchFamily="34" charset="0"/>
            </a:endParaRPr>
          </a:p>
          <a:p>
            <a:pPr marL="342900" indent="-341313" algn="just">
              <a:lnSpc>
                <a:spcPct val="80000"/>
              </a:lnSpc>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000000"/>
                </a:solidFill>
                <a:latin typeface="Calibri" pitchFamily="34" charset="0"/>
              </a:rPr>
              <a:t>	(5)	They produce intense heating effect when passed through a  	substance.</a:t>
            </a:r>
          </a:p>
          <a:p>
            <a:pPr marL="342900" indent="-341313">
              <a:lnSpc>
                <a:spcPct val="80000"/>
              </a:lnSpc>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dirty="0">
              <a:solidFill>
                <a:srgbClr val="000000"/>
              </a:solidFill>
              <a:latin typeface="Calibri" pitchFamily="34" charset="0"/>
            </a:endParaRPr>
          </a:p>
        </p:txBody>
      </p:sp>
      <p:sp>
        <p:nvSpPr>
          <p:cNvPr id="4" name="Slide Number Placeholder 3"/>
          <p:cNvSpPr>
            <a:spLocks noGrp="1"/>
          </p:cNvSpPr>
          <p:nvPr>
            <p:ph type="sldNum" sz="quarter" idx="12"/>
          </p:nvPr>
        </p:nvSpPr>
        <p:spPr/>
        <p:txBody>
          <a:bodyPr/>
          <a:lstStyle/>
          <a:p>
            <a:fld id="{4D4CCDE7-954E-4B80-B219-B5DE08854DB5}" type="slidenum">
              <a:rPr lang="en-US" smtClean="0"/>
              <a:pPr/>
              <a:t>8</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457200" y="1066800"/>
            <a:ext cx="8229600" cy="1143000"/>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000" b="1" dirty="0" err="1">
                <a:solidFill>
                  <a:srgbClr val="000000"/>
                </a:solidFill>
                <a:latin typeface="Calibri" pitchFamily="34" charset="0"/>
              </a:rPr>
              <a:t>Ultrasonics</a:t>
            </a:r>
            <a:r>
              <a:rPr lang="en-US" sz="3000" b="1" dirty="0">
                <a:solidFill>
                  <a:srgbClr val="000000"/>
                </a:solidFill>
                <a:latin typeface="Calibri" pitchFamily="34" charset="0"/>
              </a:rPr>
              <a:t> Production</a:t>
            </a:r>
            <a:r>
              <a:rPr lang="en-US" sz="3000" dirty="0">
                <a:solidFill>
                  <a:srgbClr val="000000"/>
                </a:solidFill>
                <a:latin typeface="Calibri" pitchFamily="34" charset="0"/>
              </a:rPr>
              <a:t> </a:t>
            </a:r>
          </a:p>
        </p:txBody>
      </p:sp>
      <p:sp>
        <p:nvSpPr>
          <p:cNvPr id="9221" name="Text Box 5"/>
          <p:cNvSpPr txBox="1">
            <a:spLocks noChangeArrowheads="1"/>
          </p:cNvSpPr>
          <p:nvPr/>
        </p:nvSpPr>
        <p:spPr bwMode="auto">
          <a:xfrm>
            <a:off x="457200" y="2590800"/>
            <a:ext cx="8305800" cy="3962400"/>
          </a:xfrm>
          <a:prstGeom prst="rect">
            <a:avLst/>
          </a:prstGeom>
          <a:noFill/>
          <a:ln w="9525">
            <a:noFill/>
            <a:round/>
            <a:headEnd/>
            <a:tailEnd/>
          </a:ln>
          <a:effectLst/>
        </p:spPr>
        <p:txBody>
          <a:bodyPr/>
          <a:lstStyle/>
          <a:p>
            <a:pPr marL="342900" indent="-341313">
              <a:spcBef>
                <a:spcPts val="65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600">
                <a:solidFill>
                  <a:srgbClr val="000000"/>
                </a:solidFill>
                <a:latin typeface="Calibri" pitchFamily="34" charset="0"/>
              </a:rPr>
              <a:t>Ultrasonic waves are produced by the</a:t>
            </a:r>
          </a:p>
          <a:p>
            <a:pPr marL="342900" indent="-341313">
              <a:spcBef>
                <a:spcPts val="65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600">
                <a:solidFill>
                  <a:srgbClr val="000000"/>
                </a:solidFill>
                <a:latin typeface="Calibri" pitchFamily="34" charset="0"/>
              </a:rPr>
              <a:t>following methods.</a:t>
            </a:r>
          </a:p>
          <a:p>
            <a:pPr marL="342900" indent="-341313">
              <a:spcBef>
                <a:spcPts val="65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600">
              <a:solidFill>
                <a:srgbClr val="000000"/>
              </a:solidFill>
              <a:latin typeface="Calibri" pitchFamily="34" charset="0"/>
            </a:endParaRPr>
          </a:p>
          <a:p>
            <a:pPr marL="342900" indent="-341313">
              <a:spcBef>
                <a:spcPts val="65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600">
                <a:solidFill>
                  <a:srgbClr val="000000"/>
                </a:solidFill>
                <a:latin typeface="Calibri" pitchFamily="34" charset="0"/>
              </a:rPr>
              <a:t>(1)	Magneto-striction generator or oscillator </a:t>
            </a:r>
          </a:p>
          <a:p>
            <a:pPr marL="342900" indent="-341313">
              <a:spcBef>
                <a:spcPts val="65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600">
              <a:solidFill>
                <a:srgbClr val="000000"/>
              </a:solidFill>
              <a:latin typeface="Calibri" pitchFamily="34" charset="0"/>
            </a:endParaRPr>
          </a:p>
          <a:p>
            <a:pPr marL="342900" indent="-341313">
              <a:spcBef>
                <a:spcPts val="65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600">
                <a:solidFill>
                  <a:srgbClr val="000000"/>
                </a:solidFill>
                <a:latin typeface="Calibri" pitchFamily="34" charset="0"/>
              </a:rPr>
              <a:t>(2)	Piezo-electric generator or oscillator </a:t>
            </a:r>
          </a:p>
        </p:txBody>
      </p:sp>
      <p:sp>
        <p:nvSpPr>
          <p:cNvPr id="4" name="Slide Number Placeholder 3"/>
          <p:cNvSpPr>
            <a:spLocks noGrp="1"/>
          </p:cNvSpPr>
          <p:nvPr>
            <p:ph type="sldNum" sz="quarter" idx="12"/>
          </p:nvPr>
        </p:nvSpPr>
        <p:spPr/>
        <p:txBody>
          <a:bodyPr/>
          <a:lstStyle/>
          <a:p>
            <a:fld id="{4D4CCDE7-954E-4B80-B219-B5DE08854DB5}" type="slidenum">
              <a:rPr lang="en-US" smtClean="0"/>
              <a:pPr/>
              <a:t>9</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116</TotalTime>
  <Words>728</Words>
  <Application>Microsoft Office PowerPoint</Application>
  <PresentationFormat>On-screen Show (4:3)</PresentationFormat>
  <Paragraphs>149</Paragraphs>
  <Slides>30</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Oriel</vt:lpstr>
      <vt:lpstr>Packager Shell Object</vt:lpstr>
      <vt:lpstr>Slide 1</vt:lpstr>
      <vt:lpstr>Slide 2</vt:lpstr>
      <vt:lpstr>IRFAN</vt:lpstr>
      <vt:lpstr>SONAR</vt:lpstr>
      <vt:lpstr>WHAT IS  SONAR</vt:lpstr>
      <vt:lpstr>Slide 6</vt:lpstr>
      <vt:lpstr>Slide 7</vt:lpstr>
      <vt:lpstr>Slide 8</vt:lpstr>
      <vt:lpstr>Slide 9</vt:lpstr>
      <vt:lpstr>GULREZ</vt:lpstr>
      <vt:lpstr>Slide 11</vt:lpstr>
      <vt:lpstr>Slide 12</vt:lpstr>
      <vt:lpstr>Slide 13</vt:lpstr>
      <vt:lpstr>Slide 14</vt:lpstr>
      <vt:lpstr>Slide 15</vt:lpstr>
      <vt:lpstr>BLOCK DIAGHRAM OF SONAR</vt:lpstr>
      <vt:lpstr>Slide 17</vt:lpstr>
      <vt:lpstr>Slide 18</vt:lpstr>
      <vt:lpstr>KAMRAN</vt:lpstr>
      <vt:lpstr>What does the Sonar consists ?</vt:lpstr>
      <vt:lpstr>Slide 21</vt:lpstr>
      <vt:lpstr>Navigation and Ranging Issues</vt:lpstr>
      <vt:lpstr>What do we use sonar for </vt:lpstr>
      <vt:lpstr>SAEED</vt:lpstr>
      <vt:lpstr>How a map is made with a imaging sonar ?</vt:lpstr>
      <vt:lpstr>Side-Scan Sonar Systems</vt:lpstr>
      <vt:lpstr>Slide 27</vt:lpstr>
      <vt:lpstr>Single-beam Sonar Systems</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MR.GEE</dc:creator>
  <cp:lastModifiedBy>MR.GEE</cp:lastModifiedBy>
  <cp:revision>15</cp:revision>
  <dcterms:created xsi:type="dcterms:W3CDTF">2013-04-14T09:59:07Z</dcterms:created>
  <dcterms:modified xsi:type="dcterms:W3CDTF">2013-05-18T18:10:49Z</dcterms:modified>
</cp:coreProperties>
</file>