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9" r:id="rId14"/>
    <p:sldId id="278" r:id="rId15"/>
    <p:sldId id="268" r:id="rId16"/>
    <p:sldId id="269" r:id="rId17"/>
    <p:sldId id="270" r:id="rId18"/>
    <p:sldId id="280" r:id="rId19"/>
    <p:sldId id="272" r:id="rId20"/>
    <p:sldId id="273" r:id="rId21"/>
    <p:sldId id="274" r:id="rId22"/>
    <p:sldId id="281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C88024-DB7B-4F2E-8047-6C073F34F8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46DE6-4805-4271-AE7E-2D172392EE05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B0960-BABD-4888-AA7C-5DF8449D8C13}" type="slidenum">
              <a:rPr lang="en-US"/>
              <a:pPr/>
              <a:t>11</a:t>
            </a:fld>
            <a:endParaRPr lang="en-US"/>
          </a:p>
        </p:txBody>
      </p:sp>
      <p:sp>
        <p:nvSpPr>
          <p:cNvPr id="23554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2355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449814-4699-48A8-B4DE-15097C0BF06E}" type="slidenum">
              <a:rPr lang="en-US"/>
              <a:pPr/>
              <a:t>12</a:t>
            </a:fld>
            <a:endParaRPr 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6B7F02-5F43-407F-B58C-C337D7F5FC44}" type="slidenum">
              <a:rPr lang="en-US"/>
              <a:pPr/>
              <a:t>15</a:t>
            </a:fld>
            <a:endParaRPr lang="en-US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062B7-E3E5-4972-B17F-E24CE35D803C}" type="slidenum">
              <a:rPr lang="en-US"/>
              <a:pPr/>
              <a:t>16</a:t>
            </a:fld>
            <a:endParaRPr 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95630-69AF-42D4-BDF8-049BC15976ED}" type="slidenum">
              <a:rPr lang="en-US"/>
              <a:pPr/>
              <a:t>17</a:t>
            </a:fld>
            <a:endParaRPr lang="en-U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96D28-38EE-4222-8A6B-6D1B3F34354F}" type="slidenum">
              <a:rPr lang="en-US"/>
              <a:pPr/>
              <a:t>19</a:t>
            </a:fld>
            <a:endParaRPr 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57" tIns="46029" rIns="92057" bIns="46029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2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/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57" tIns="46029" rIns="92057" bIns="4602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1584F1-AE0E-47B9-8A3D-5E717E7176E3}" type="slidenum">
              <a:rPr lang="en-US"/>
              <a:pPr/>
              <a:t>20</a:t>
            </a:fld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57" tIns="46029" rIns="92057" bIns="46029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2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 w="12700" cap="flat"/>
        </p:spPr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57" tIns="46029" rIns="92057" bIns="4602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A3BB4-5A28-4C37-A78A-29FDFD30E2D3}" type="slidenum">
              <a:rPr lang="en-US"/>
              <a:pPr/>
              <a:t>21</a:t>
            </a:fld>
            <a:endParaRPr 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AE6C9-51AB-421B-8C42-C58DA7BB266A}" type="slidenum">
              <a:rPr lang="en-US"/>
              <a:pPr/>
              <a:t>22</a:t>
            </a:fld>
            <a:endParaRPr 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3831B-334B-4204-932D-C922F0DF7F40}" type="slidenum">
              <a:rPr lang="en-US"/>
              <a:pPr/>
              <a:t>23</a:t>
            </a:fld>
            <a:endParaRPr lang="en-US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FD3438-570D-49AB-A8AE-7B8FB8D4F87E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7171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854618-BA69-4D02-A983-BFF6B035CFEC}" type="slidenum">
              <a:rPr lang="en-US"/>
              <a:pPr/>
              <a:t>24</a:t>
            </a:fld>
            <a:endParaRPr lang="en-U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A09A62-45E6-4769-BDB1-F2D6CF571C30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9219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C4A2F-0A26-4A21-911E-5FC7AFFF81FE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1126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21595-E6D7-4BC4-9303-40A51651F597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1331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16593-73FB-4AE4-BE32-8D1F036F8175}" type="slidenum">
              <a:rPr lang="en-US"/>
              <a:pPr/>
              <a:t>7</a:t>
            </a:fld>
            <a:endParaRPr lang="en-US"/>
          </a:p>
        </p:txBody>
      </p:sp>
      <p:sp>
        <p:nvSpPr>
          <p:cNvPr id="15362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15363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F668EE-B770-4E16-8684-9A378CF367C3}" type="slidenum">
              <a:rPr lang="en-US"/>
              <a:pPr/>
              <a:t>8</a:t>
            </a:fld>
            <a:endParaRPr lang="en-US"/>
          </a:p>
        </p:txBody>
      </p:sp>
      <p:sp>
        <p:nvSpPr>
          <p:cNvPr id="17410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17411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DC18CB-EBAB-41FC-BAC5-D92AB0ECE791}" type="slidenum">
              <a:rPr lang="en-US"/>
              <a:pPr/>
              <a:t>9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ED52CD-CB86-4F55-AA73-4D9805EF4642}" type="slidenum">
              <a:rPr lang="en-US"/>
              <a:pPr/>
              <a:t>10</a:t>
            </a:fld>
            <a:endParaRPr lang="en-US"/>
          </a:p>
        </p:txBody>
      </p:sp>
      <p:sp>
        <p:nvSpPr>
          <p:cNvPr id="21506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2150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5751C-1BA3-453E-ADD1-3EF9C6C319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7FEFE-837C-4059-98E2-EB0A8D8C1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8C519-2613-4476-8B64-336A555C60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B8481-FD62-4336-A56D-8B531FC8F4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99043-F007-4BCF-AF7D-C68808752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C9582-0DCA-44DA-B462-105A61812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E6223-A815-44B6-A23F-16F4052E83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466DD-EAC7-4A24-9064-0AB22B724A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66F4D-5DA7-4A5C-A8E4-90626BB150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9FE1E-FB89-4684-AC69-3771C00FFE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C51D3-D024-4BDD-B31C-942C43BDFC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E24D11-E0C8-4E69-92B8-39EDBB7A8E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HDLC and PPP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222F-F30C-402E-84F1-B4299E24F781}" type="slidenum">
              <a:rPr lang="en-US"/>
              <a:pPr/>
              <a:t>10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9250"/>
            <a:ext cx="8231188" cy="996950"/>
          </a:xfrm>
          <a:ln/>
        </p:spPr>
        <p:txBody>
          <a:bodyPr lIns="90000" tIns="46800" rIns="90000" bIns="46800">
            <a:spAutoFit/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PPP Data Control Protocol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3325" y="2622550"/>
            <a:ext cx="3954463" cy="275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63538" y="1538288"/>
            <a:ext cx="4741862" cy="5162550"/>
          </a:xfrm>
          <a:ln/>
        </p:spPr>
        <p:txBody>
          <a:bodyPr lIns="90000" tIns="46800" rIns="90000" bIns="46800">
            <a:spAutoFit/>
          </a:bodyPr>
          <a:lstStyle/>
          <a:p>
            <a:pPr marL="341313" indent="-341313" defTabSz="457200">
              <a:spcBef>
                <a:spcPts val="6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600"/>
              <a:t>Before exchanging network-layer data, data link peers must</a:t>
            </a:r>
          </a:p>
          <a:p>
            <a:pPr marL="341313" indent="-341313" defTabSz="457200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600">
                <a:solidFill>
                  <a:srgbClr val="FF0000"/>
                </a:solidFill>
              </a:rPr>
              <a:t>Configure PPP link</a:t>
            </a:r>
            <a:r>
              <a:rPr lang="en-GB" sz="2600"/>
              <a:t> (max. frame length, authentication)</a:t>
            </a:r>
          </a:p>
          <a:p>
            <a:pPr marL="341313" indent="-341313" defTabSz="457200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600">
                <a:solidFill>
                  <a:srgbClr val="FF0000"/>
                </a:solidFill>
              </a:rPr>
              <a:t>Learn/configure network</a:t>
            </a:r>
            <a:r>
              <a:rPr lang="en-GB" sz="2600"/>
              <a:t> </a:t>
            </a:r>
          </a:p>
          <a:p>
            <a:pPr marL="341313" indent="-341313" defTabSz="457200">
              <a:spcBef>
                <a:spcPts val="6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600"/>
              <a:t>    layer information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600"/>
              <a:t>for IP: carry IP Control Protocol (IPCP) msgs </a:t>
            </a:r>
            <a:br>
              <a:rPr lang="en-GB" sz="2600"/>
            </a:br>
            <a:r>
              <a:rPr lang="en-GB" sz="2600"/>
              <a:t>(protocol field: 8021) to configure/learn IP address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C576-F612-4E32-900E-83E53A6E7B3D}" type="slidenum">
              <a:rPr lang="en-US"/>
              <a:pPr/>
              <a:t>11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9250"/>
            <a:ext cx="8231188" cy="996950"/>
          </a:xfrm>
          <a:ln/>
        </p:spPr>
        <p:txBody>
          <a:bodyPr lIns="90000" tIns="46800" rIns="90000" bIns="46800">
            <a:spAutoFit/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/>
              <a:t>Where does PPP get used?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1188" cy="4291013"/>
          </a:xfrm>
          <a:ln/>
        </p:spPr>
        <p:txBody>
          <a:bodyPr lIns="90000" tIns="46800" rIns="90000" bIns="46800">
            <a:spAutoFit/>
          </a:bodyPr>
          <a:lstStyle/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Dial-up – PPP over async serial, over modem</a:t>
            </a:r>
          </a:p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ADSL – PPP over Ethernet		</a:t>
            </a:r>
          </a:p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Backbone – Packet over SONET (POS)</a:t>
            </a:r>
          </a:p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Why?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Framing (dialup, POS)</a:t>
            </a:r>
          </a:p>
          <a:p>
            <a:pPr marL="741363" lvl="1" indent="-284163" defTabSz="457200">
              <a:spcBef>
                <a:spcPts val="1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Efficiency (POS)</a:t>
            </a:r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Authentication, address negotiation (PPPoE)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High-Level Data Link Control (HDLC)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HDLC was defined by ISO for use on both point-to-point and multipoint data links.</a:t>
            </a:r>
          </a:p>
          <a:p>
            <a:r>
              <a:rPr lang="en-US" sz="2800"/>
              <a:t>It supports full-duplex communication</a:t>
            </a:r>
          </a:p>
          <a:p>
            <a:r>
              <a:rPr lang="en-US" sz="2800"/>
              <a:t>Other similar protocols are</a:t>
            </a:r>
          </a:p>
          <a:p>
            <a:pPr lvl="1"/>
            <a:r>
              <a:rPr lang="en-US" sz="2400"/>
              <a:t>Synchronous Data Link Control (SDLC) by IBM</a:t>
            </a:r>
          </a:p>
          <a:p>
            <a:pPr lvl="1"/>
            <a:r>
              <a:rPr lang="en-US" sz="2400"/>
              <a:t>Advanced Data Communication Control Procedure (ADCCP) by ANSI</a:t>
            </a:r>
          </a:p>
          <a:p>
            <a:pPr lvl="1"/>
            <a:r>
              <a:rPr lang="en-US" sz="2400"/>
              <a:t>Link Access Procedure, Balanced (LAP-B) by CCITT, as part of its  X.25 packet-switched network standard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HDLC Overview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/>
              <a:t>Broadly HDLC features are as follows:</a:t>
            </a:r>
          </a:p>
          <a:p>
            <a:pPr>
              <a:lnSpc>
                <a:spcPct val="80000"/>
              </a:lnSpc>
            </a:pPr>
            <a:r>
              <a:rPr lang="en-US" sz="2800"/>
              <a:t>Reliable protocol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selective repeat or go-back-N</a:t>
            </a:r>
          </a:p>
          <a:p>
            <a:pPr>
              <a:lnSpc>
                <a:spcPct val="80000"/>
              </a:lnSpc>
            </a:pPr>
            <a:r>
              <a:rPr lang="en-US" sz="2800"/>
              <a:t>Full-duplex communication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receive and transmit at the same time</a:t>
            </a:r>
          </a:p>
          <a:p>
            <a:pPr>
              <a:lnSpc>
                <a:spcPct val="80000"/>
              </a:lnSpc>
            </a:pPr>
            <a:r>
              <a:rPr lang="en-US" sz="2800"/>
              <a:t>Bit-oriented protocol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use bits to stuff flags occurring in data</a:t>
            </a:r>
          </a:p>
          <a:p>
            <a:pPr>
              <a:lnSpc>
                <a:spcPct val="80000"/>
              </a:lnSpc>
            </a:pPr>
            <a:r>
              <a:rPr lang="en-US" sz="2800"/>
              <a:t>Flow control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adjust window size based on receiver capability</a:t>
            </a:r>
          </a:p>
          <a:p>
            <a:pPr>
              <a:lnSpc>
                <a:spcPct val="80000"/>
              </a:lnSpc>
            </a:pPr>
            <a:r>
              <a:rPr lang="en-US" sz="2800"/>
              <a:t>Uses physical layer clocking and synchronization to send and receive frames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HDLC Overview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Defines three types of stations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Primary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Secondary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Combined</a:t>
            </a:r>
          </a:p>
          <a:p>
            <a:pPr>
              <a:lnSpc>
                <a:spcPct val="90000"/>
              </a:lnSpc>
            </a:pPr>
            <a:r>
              <a:rPr lang="en-US" sz="2400"/>
              <a:t>Defines three types of data transfer mode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Normal Response mode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Asynchronous Response mode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Asynchronous Balanced mode</a:t>
            </a:r>
          </a:p>
          <a:p>
            <a:pPr>
              <a:lnSpc>
                <a:spcPct val="90000"/>
              </a:lnSpc>
            </a:pPr>
            <a:r>
              <a:rPr lang="en-US" sz="2400"/>
              <a:t>Three types of frames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Unnumbered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information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Supervisory</a:t>
            </a:r>
          </a:p>
          <a:p>
            <a:pPr lvl="1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HDLC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The three stations are 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</a:rPr>
              <a:t>Primary station</a:t>
            </a:r>
            <a:r>
              <a:rPr lang="en-US" sz="2400"/>
              <a:t>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Has the responsibility of controlling the operation of data flow the link.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Handles error recovery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Frames issued by the primary station are called </a:t>
            </a:r>
            <a:r>
              <a:rPr lang="en-US" sz="2000" i="1">
                <a:solidFill>
                  <a:srgbClr val="0000FF"/>
                </a:solidFill>
              </a:rPr>
              <a:t>commands</a:t>
            </a:r>
            <a:r>
              <a:rPr lang="en-US" sz="2000" i="1"/>
              <a:t>.</a:t>
            </a:r>
            <a:endParaRPr lang="en-US" sz="2000"/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</a:rPr>
              <a:t>Secondary station</a:t>
            </a:r>
            <a:r>
              <a:rPr lang="en-US" sz="2400"/>
              <a:t>,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Operates under the control of the primary station.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Frames issued by a secondary station are called </a:t>
            </a:r>
            <a:r>
              <a:rPr lang="en-US" sz="2000" i="1">
                <a:solidFill>
                  <a:srgbClr val="0000FF"/>
                </a:solidFill>
              </a:rPr>
              <a:t>responses</a:t>
            </a:r>
            <a:r>
              <a:rPr lang="en-US" sz="2000"/>
              <a:t>.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The primary station maintains a separate logical link with each secondary station.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</a:rPr>
              <a:t>Combined station</a:t>
            </a:r>
            <a:r>
              <a:rPr lang="en-US" sz="2400"/>
              <a:t>,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Acts as both as primary and secondary station.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Does not rely on other for sending data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HDLC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295400" y="2133600"/>
            <a:ext cx="11430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/>
              <a:t>Primary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2438400" y="25146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200400" y="3048000"/>
            <a:ext cx="14478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/>
              <a:t>Secondary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6629400" y="3048000"/>
            <a:ext cx="1524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/>
              <a:t>Secondary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>
            <a:off x="4048125" y="2514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H="1">
            <a:off x="7400925" y="2514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971800" y="22098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5257800" y="1981200"/>
            <a:ext cx="1752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Commands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3048000" y="2752725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5638800" y="2590800"/>
            <a:ext cx="1905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Responses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371600" y="5181600"/>
            <a:ext cx="18288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/>
              <a:t>Combined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6172200" y="5181600"/>
            <a:ext cx="18288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/>
              <a:t>Combined</a:t>
            </a:r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3200400" y="54864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276600" y="5715000"/>
            <a:ext cx="2819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commands/Responses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352800" y="1219200"/>
            <a:ext cx="441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Unbalanced Mode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3657600" y="43434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Balanced mode</a:t>
            </a:r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HDLC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The three modes of data transfer operations are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00FF"/>
                </a:solidFill>
              </a:rPr>
              <a:t>Normal Response Mode</a:t>
            </a:r>
            <a:r>
              <a:rPr lang="en-US" sz="2000"/>
              <a:t> (NRM)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Mainly used in terminal-mainframe networks. In this case,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Secondaries (terminals) can only transmit when specifically instructed by the primary station in response to a polling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Unbalanced configuration, good for multi-point links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00FF"/>
                </a:solidFill>
              </a:rPr>
              <a:t>Asynchronous Response Mode</a:t>
            </a:r>
            <a:r>
              <a:rPr lang="en-US" sz="2000"/>
              <a:t> (ARM)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Same as NRM except that the secondaries can initiate transmissions without direct polling from the primary station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Reduces overhead as no frames need to be sent to allow secondary nodes to transmit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Transmission proceeds when channel is detected idle , used mostly in point-to-point-links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rgbClr val="0000FF"/>
                </a:solidFill>
              </a:rPr>
              <a:t>Asynchronous Balanced Mode</a:t>
            </a:r>
            <a:r>
              <a:rPr lang="en-US" sz="2000"/>
              <a:t> (ABM)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Mainly used in point-to-point links, for communication between combined stations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Non-operational Modes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Normal Disconnected Mode</a:t>
            </a:r>
          </a:p>
          <a:p>
            <a:pPr>
              <a:lnSpc>
                <a:spcPct val="90000"/>
              </a:lnSpc>
            </a:pPr>
            <a:r>
              <a:rPr lang="en-US" sz="2400"/>
              <a:t>Asynchronous Disconnected Mode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Both the above modes mean that the secondary node is logically disconnected from the primary node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Initialization Mode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 node negotiates transmission parameters with the other node E.g., flow control information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Parameters negotiated in this mode are used during any of the data transfer modes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600"/>
              <a:t>Data Link Control HDLC frame structure</a:t>
            </a:r>
          </a:p>
        </p:txBody>
      </p:sp>
      <p:pic>
        <p:nvPicPr>
          <p:cNvPr id="34820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676400"/>
            <a:ext cx="6243638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7146925" y="1812925"/>
            <a:ext cx="1522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(a) Frame</a:t>
            </a:r>
          </a:p>
          <a:p>
            <a:pPr eaLnBrk="0" hangingPunct="0"/>
            <a:r>
              <a:rPr lang="en-US" sz="2400"/>
              <a:t>   Format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7070725" y="4175125"/>
            <a:ext cx="16240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(b) Control</a:t>
            </a:r>
          </a:p>
          <a:p>
            <a:pPr eaLnBrk="0" hangingPunct="0"/>
            <a:r>
              <a:rPr lang="en-US" sz="2400"/>
              <a:t>     field</a:t>
            </a:r>
          </a:p>
          <a:p>
            <a:pPr eaLnBrk="0" hangingPunct="0"/>
            <a:r>
              <a:rPr lang="en-US" sz="2400"/>
              <a:t>     format</a:t>
            </a:r>
          </a:p>
        </p:txBody>
      </p:sp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Data Link Layer in the Internet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/>
              <a:t>A home personal computer acting as an internet host.</a:t>
            </a:r>
          </a:p>
        </p:txBody>
      </p:sp>
      <p:pic>
        <p:nvPicPr>
          <p:cNvPr id="3076" name="Picture 4" descr="3-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975" y="1566863"/>
            <a:ext cx="8186738" cy="3597275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85800" y="5334000"/>
            <a:ext cx="723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Technology like Ethernet cannot provide “high-level” functionality like connection management and parameter negotiation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914400"/>
          </a:xfrm>
          <a:noFill/>
          <a:ln/>
        </p:spPr>
        <p:txBody>
          <a:bodyPr lIns="92075" tIns="46038" rIns="92075" bIns="46038"/>
          <a:lstStyle/>
          <a:p>
            <a:r>
              <a:rPr lang="en-US" sz="3200"/>
              <a:t>Data Link Control</a:t>
            </a:r>
            <a:br>
              <a:rPr lang="en-US" sz="3200"/>
            </a:br>
            <a:r>
              <a:rPr lang="en-US" sz="3200"/>
              <a:t>HDLC frame structure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744538" y="5089525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(c) Extended address field 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4935538" y="5089525"/>
            <a:ext cx="3573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(d) Extended control field</a:t>
            </a:r>
          </a:p>
        </p:txBody>
      </p:sp>
      <p:pic>
        <p:nvPicPr>
          <p:cNvPr id="36870" name="Picture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2963" y="1762125"/>
            <a:ext cx="7750175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HDLC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Flag: 01111110- start and ending delimiter. Bits are stuffed for flags in data frames</a:t>
            </a:r>
          </a:p>
          <a:p>
            <a:pPr>
              <a:lnSpc>
                <a:spcPct val="80000"/>
              </a:lnSpc>
            </a:pPr>
            <a:r>
              <a:rPr lang="en-US" sz="1800"/>
              <a:t>FCS: 16-bit CRC using generating polynomial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i="1"/>
              <a:t>                                        G</a:t>
            </a:r>
            <a:r>
              <a:rPr lang="en-US" sz="1600"/>
              <a:t>(</a:t>
            </a:r>
            <a:r>
              <a:rPr lang="en-US" sz="1600" i="1"/>
              <a:t>x</a:t>
            </a:r>
            <a:r>
              <a:rPr lang="en-US" sz="1600"/>
              <a:t>) = </a:t>
            </a:r>
            <a:r>
              <a:rPr lang="en-US" sz="1600" i="1"/>
              <a:t>x</a:t>
            </a:r>
            <a:r>
              <a:rPr lang="en-US" sz="1600" baseline="30000"/>
              <a:t>16</a:t>
            </a:r>
            <a:r>
              <a:rPr lang="en-US" sz="1600"/>
              <a:t> + </a:t>
            </a:r>
            <a:r>
              <a:rPr lang="en-US" sz="1600" i="1"/>
              <a:t>x</a:t>
            </a:r>
            <a:r>
              <a:rPr lang="en-US" sz="1600" baseline="30000"/>
              <a:t>12</a:t>
            </a:r>
            <a:r>
              <a:rPr lang="en-US" sz="1600"/>
              <a:t> + </a:t>
            </a:r>
            <a:r>
              <a:rPr lang="en-US" sz="1600" i="1"/>
              <a:t>x</a:t>
            </a:r>
            <a:r>
              <a:rPr lang="en-US" sz="1600" baseline="30000"/>
              <a:t>5</a:t>
            </a:r>
            <a:r>
              <a:rPr lang="en-US" sz="1600"/>
              <a:t> + 1</a:t>
            </a:r>
          </a:p>
          <a:p>
            <a:pPr>
              <a:lnSpc>
                <a:spcPct val="80000"/>
              </a:lnSpc>
            </a:pPr>
            <a:r>
              <a:rPr lang="en-US" sz="1800"/>
              <a:t>Address field: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mainly used in multidrop link configuration, and not used in point-to-point 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In unbalanced configuration, every secondary is assigned a unique address.  Contains address of secondary station in both command and response frames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In balanced mode, command frame has destination address and response frame has sending node’s address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Group addresses are also possible. E.g., One command sent to all the secondaries</a:t>
            </a:r>
          </a:p>
          <a:p>
            <a:pPr>
              <a:lnSpc>
                <a:spcPct val="80000"/>
              </a:lnSpc>
            </a:pPr>
            <a:r>
              <a:rPr lang="en-US" sz="1800"/>
              <a:t>In I-frames, </a:t>
            </a:r>
            <a:r>
              <a:rPr lang="en-US" sz="1800">
                <a:solidFill>
                  <a:srgbClr val="0000FF"/>
                </a:solidFill>
              </a:rPr>
              <a:t>N(s)</a:t>
            </a:r>
            <a:r>
              <a:rPr lang="en-US" sz="1800"/>
              <a:t> is the sequence number of the frame being sent, and </a:t>
            </a:r>
            <a:r>
              <a:rPr lang="en-US" sz="1800">
                <a:solidFill>
                  <a:srgbClr val="0000FF"/>
                </a:solidFill>
              </a:rPr>
              <a:t>R(s)</a:t>
            </a:r>
            <a:r>
              <a:rPr lang="en-US" sz="1800"/>
              <a:t> is the sequence number of the frame being expected.</a:t>
            </a:r>
          </a:p>
          <a:p>
            <a:pPr>
              <a:lnSpc>
                <a:spcPct val="80000"/>
              </a:lnSpc>
            </a:pPr>
            <a:r>
              <a:rPr lang="en-US" sz="1800"/>
              <a:t>The P/F bit, known as the poll/final bit, is used with different meaning in different contexts.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It is used to indicate polling, to indicate the final I-frame, etc</a:t>
            </a:r>
            <a:endParaRPr lang="en-US"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HDLC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There are three different classes of frames used in HDLC</a:t>
            </a:r>
          </a:p>
          <a:p>
            <a:pPr lvl="1"/>
            <a:r>
              <a:rPr lang="en-US" sz="2400">
                <a:solidFill>
                  <a:srgbClr val="0000FF"/>
                </a:solidFill>
              </a:rPr>
              <a:t>Unnumbered frames</a:t>
            </a:r>
            <a:r>
              <a:rPr lang="en-US" sz="2400"/>
              <a:t>, used in link setup and disconnection, and hence do not contain ACK.</a:t>
            </a:r>
          </a:p>
          <a:p>
            <a:pPr lvl="1"/>
            <a:r>
              <a:rPr lang="en-US" sz="2400">
                <a:solidFill>
                  <a:srgbClr val="0000FF"/>
                </a:solidFill>
              </a:rPr>
              <a:t>Information frames</a:t>
            </a:r>
            <a:r>
              <a:rPr lang="en-US" sz="2400"/>
              <a:t>, which carry actual information. Such frames can piggyback ACK in case of ABM</a:t>
            </a:r>
          </a:p>
          <a:p>
            <a:pPr lvl="1"/>
            <a:r>
              <a:rPr lang="en-US" sz="2400">
                <a:solidFill>
                  <a:srgbClr val="0000FF"/>
                </a:solidFill>
              </a:rPr>
              <a:t>Supervisory frames</a:t>
            </a:r>
            <a:r>
              <a:rPr lang="en-US" sz="2400"/>
              <a:t>, which are used for error and flow control purposes and hence contain send and receive sequence numbers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HDLC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There are four different supervisory frames</a:t>
            </a:r>
          </a:p>
          <a:p>
            <a:pPr lvl="1"/>
            <a:r>
              <a:rPr lang="en-US" sz="2400"/>
              <a:t>SS=00, </a:t>
            </a:r>
            <a:r>
              <a:rPr lang="en-US" sz="2400">
                <a:solidFill>
                  <a:srgbClr val="0000FF"/>
                </a:solidFill>
              </a:rPr>
              <a:t>Receiver Ready</a:t>
            </a:r>
            <a:r>
              <a:rPr lang="en-US" sz="2400"/>
              <a:t> (RR), and N(R) ACKs all frames received up to and including the one with sequence number N(R) - 1</a:t>
            </a:r>
          </a:p>
          <a:p>
            <a:pPr lvl="1"/>
            <a:r>
              <a:rPr lang="en-US" sz="2400"/>
              <a:t>SS=10, </a:t>
            </a:r>
            <a:r>
              <a:rPr lang="en-US" sz="2400">
                <a:solidFill>
                  <a:srgbClr val="0000FF"/>
                </a:solidFill>
              </a:rPr>
              <a:t>Receiver Not Ready</a:t>
            </a:r>
            <a:r>
              <a:rPr lang="en-US" sz="2400"/>
              <a:t> (RNR), and N(R) has the same meaning as above</a:t>
            </a:r>
          </a:p>
          <a:p>
            <a:pPr lvl="1"/>
            <a:r>
              <a:rPr lang="en-US" sz="2400"/>
              <a:t>SS=01, </a:t>
            </a:r>
            <a:r>
              <a:rPr lang="en-US" sz="2400">
                <a:solidFill>
                  <a:srgbClr val="0000FF"/>
                </a:solidFill>
              </a:rPr>
              <a:t>Reject</a:t>
            </a:r>
            <a:r>
              <a:rPr lang="en-US" sz="2400"/>
              <a:t>; all frames with sequence number N(R) or higher are rejected, which in turns ACKs frames with sequence number N(R) -1 or lower.</a:t>
            </a:r>
          </a:p>
          <a:p>
            <a:pPr lvl="1"/>
            <a:r>
              <a:rPr lang="en-US" sz="2400"/>
              <a:t>SS=11, </a:t>
            </a:r>
            <a:r>
              <a:rPr lang="en-US" sz="2400">
                <a:solidFill>
                  <a:srgbClr val="0000FF"/>
                </a:solidFill>
              </a:rPr>
              <a:t>Selective Reject</a:t>
            </a:r>
            <a:r>
              <a:rPr lang="en-US" sz="2400"/>
              <a:t>; the receive rejects the frame with sequence number N(R)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HDLC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unnumbered frames can be grouped into the following categories:</a:t>
            </a:r>
          </a:p>
          <a:p>
            <a:pPr lvl="1"/>
            <a:r>
              <a:rPr lang="en-US"/>
              <a:t>Mode-setting commands and responses</a:t>
            </a:r>
          </a:p>
          <a:p>
            <a:pPr lvl="1"/>
            <a:r>
              <a:rPr lang="en-US"/>
              <a:t>Recovery commends and responses</a:t>
            </a:r>
          </a:p>
          <a:p>
            <a:pPr lvl="1"/>
            <a:r>
              <a:rPr lang="en-US"/>
              <a:t>Miscellaneous commands and responses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of Link Layer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Services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Framing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Error control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Reliability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Connection management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Medium access control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Switching</a:t>
            </a:r>
          </a:p>
          <a:p>
            <a:pPr>
              <a:lnSpc>
                <a:spcPct val="80000"/>
              </a:lnSpc>
            </a:pPr>
            <a:r>
              <a:rPr lang="en-US" sz="2400"/>
              <a:t>Protocols, Standards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Ethernet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Token Ring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FDDI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Wireless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PPP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HDLC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B380-1A14-4ECC-9D87-6ACFDEDA1B1B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9250"/>
            <a:ext cx="8231188" cy="996950"/>
          </a:xfrm>
          <a:ln/>
        </p:spPr>
        <p:txBody>
          <a:bodyPr lIns="90000" tIns="46800" rIns="90000" bIns="46800">
            <a:spAutoFit/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Point to Point Data Link Control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446213"/>
            <a:ext cx="7772400" cy="4900612"/>
          </a:xfrm>
          <a:ln/>
        </p:spPr>
        <p:txBody>
          <a:bodyPr lIns="90000" tIns="46800" rIns="90000" bIns="46800">
            <a:spAutoFit/>
          </a:bodyPr>
          <a:lstStyle/>
          <a:p>
            <a:pPr marL="338138" indent="-319088" defTabSz="457200">
              <a:spcBef>
                <a:spcPts val="288"/>
              </a:spcBef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sz="2400"/>
              <a:t>One sender, one receiver, one link: easier than broadcast link:</a:t>
            </a:r>
          </a:p>
          <a:p>
            <a:pPr lvl="2" defTabSz="457200"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sz="2000"/>
              <a:t>No Media Access Control</a:t>
            </a:r>
          </a:p>
          <a:p>
            <a:pPr lvl="2" defTabSz="457200"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sz="2000"/>
              <a:t>No need for explicit MAC addressing</a:t>
            </a:r>
          </a:p>
          <a:p>
            <a:pPr lvl="2" defTabSz="457200"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sz="2000"/>
              <a:t>E.g., dialup link, ISDN line</a:t>
            </a:r>
          </a:p>
          <a:p>
            <a:pPr marL="338138" indent="-319088" defTabSz="457200">
              <a:spcBef>
                <a:spcPts val="288"/>
              </a:spcBef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sz="2400"/>
              <a:t>Popular  point-to-point and high-level DLC protocols:</a:t>
            </a:r>
          </a:p>
          <a:p>
            <a:pPr lvl="2" defTabSz="457200"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sz="2000"/>
              <a:t>PPP (point-to-point protocol)</a:t>
            </a:r>
          </a:p>
          <a:p>
            <a:pPr lvl="2" defTabSz="457200"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sz="2000"/>
              <a:t>HDLC: High level data link control (Data link used to be considered “high layer” in protocol stack). HDLC is also used in multi-point links (one station many receivers)</a:t>
            </a:r>
          </a:p>
          <a:p>
            <a:pPr marL="338138" indent="-319088" defTabSz="457200"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sz="2400"/>
              <a:t>These protocols can often be run over other data link technologies providing best of both worlds</a:t>
            </a:r>
          </a:p>
          <a:p>
            <a:pPr marL="741363" lvl="1" indent="-284163" defTabSz="457200"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sz="2400"/>
              <a:t>E.g., PPPoE, HDLC encapsulation by Ethernet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C50D-562A-420F-A556-837CF7960949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4788"/>
            <a:ext cx="7772400" cy="1190625"/>
          </a:xfrm>
          <a:ln/>
        </p:spPr>
        <p:txBody>
          <a:bodyPr lIns="90000" tIns="46800" rIns="90000" bIns="46800">
            <a:spAutoFit/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/>
              <a:t>PPP Design Requirements [RFC 1557]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23975"/>
            <a:ext cx="7772400" cy="4419600"/>
          </a:xfrm>
          <a:ln/>
        </p:spPr>
        <p:txBody>
          <a:bodyPr lIns="90000" tIns="46800" rIns="90000" bIns="46800">
            <a:spAutoFit/>
          </a:bodyPr>
          <a:lstStyle/>
          <a:p>
            <a:pPr marL="338138" indent="-319088" defTabSz="457200">
              <a:spcBef>
                <a:spcPts val="363"/>
              </a:spcBef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>
                <a:solidFill>
                  <a:srgbClr val="FF0000"/>
                </a:solidFill>
              </a:rPr>
              <a:t>Functionality : (similar to link layer services + extra management functions) </a:t>
            </a:r>
          </a:p>
          <a:p>
            <a:pPr marL="338138" indent="-319088" defTabSz="457200">
              <a:spcBef>
                <a:spcPts val="363"/>
              </a:spcBef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sz="2800" b="1"/>
              <a:t>Packet framing -</a:t>
            </a:r>
            <a:r>
              <a:rPr lang="en-GB" sz="2800"/>
              <a:t> </a:t>
            </a:r>
            <a:r>
              <a:rPr lang="en-GB" sz="2400"/>
              <a:t>encapsulation of network-layer datagram in data link frame </a:t>
            </a:r>
          </a:p>
          <a:p>
            <a:pPr marL="338138" lvl="1" indent="-319088" defTabSz="457200">
              <a:spcBef>
                <a:spcPts val="363"/>
              </a:spcBef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b="1"/>
              <a:t>Multi-protocol</a:t>
            </a:r>
            <a:r>
              <a:rPr lang="en-GB"/>
              <a:t> - </a:t>
            </a:r>
            <a:r>
              <a:rPr lang="en-GB" sz="2400"/>
              <a:t>carry network layer data of any network layer protocol (not just IP) </a:t>
            </a:r>
            <a:r>
              <a:rPr lang="en-GB" sz="2400" i="1"/>
              <a:t>at same time </a:t>
            </a:r>
            <a:r>
              <a:rPr lang="en-GB" sz="2400"/>
              <a:t>ability to demultiplex upwards</a:t>
            </a:r>
          </a:p>
          <a:p>
            <a:pPr marL="338138" indent="-319088" defTabSz="457200">
              <a:spcBef>
                <a:spcPts val="363"/>
              </a:spcBef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sz="2800" b="1"/>
              <a:t>Bit transparency -</a:t>
            </a:r>
            <a:r>
              <a:rPr lang="en-GB" sz="2800"/>
              <a:t> </a:t>
            </a:r>
            <a:r>
              <a:rPr lang="en-GB" sz="2400"/>
              <a:t>must carry any bit pattern in the data field (even if underlying channel can't)</a:t>
            </a:r>
          </a:p>
          <a:p>
            <a:pPr marL="338138" indent="-319088" defTabSz="457200">
              <a:spcBef>
                <a:spcPts val="363"/>
              </a:spcBef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sz="2800" b="1"/>
              <a:t>Error detection</a:t>
            </a:r>
            <a:r>
              <a:rPr lang="en-GB" sz="2800"/>
              <a:t> - </a:t>
            </a:r>
            <a:r>
              <a:rPr lang="en-GB" sz="2400"/>
              <a:t>not correction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64-C962-4A6C-BC85-546F876B4F6B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9250"/>
            <a:ext cx="8231188" cy="996950"/>
          </a:xfrm>
          <a:ln/>
        </p:spPr>
        <p:txBody>
          <a:bodyPr lIns="90000" tIns="46800" rIns="90000" bIns="46800">
            <a:spAutoFit/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/>
              <a:t>PPP Design Requirements (cont.)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8763"/>
            <a:ext cx="8305800" cy="4846637"/>
          </a:xfrm>
          <a:ln/>
        </p:spPr>
        <p:txBody>
          <a:bodyPr lIns="90000" tIns="46800" rIns="90000" bIns="46800">
            <a:spAutoFit/>
          </a:bodyPr>
          <a:lstStyle/>
          <a:p>
            <a:pPr marL="338138" indent="-319088" defTabSz="457200">
              <a:spcBef>
                <a:spcPct val="0"/>
              </a:spcBef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>
                <a:solidFill>
                  <a:srgbClr val="FF0000"/>
                </a:solidFill>
              </a:rPr>
              <a:t>The extra stuff:</a:t>
            </a:r>
          </a:p>
          <a:p>
            <a:pPr marL="338138" indent="-319088" defTabSz="457200">
              <a:spcBef>
                <a:spcPct val="0"/>
              </a:spcBef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>
                <a:solidFill>
                  <a:srgbClr val="FF0000"/>
                </a:solidFill>
              </a:rPr>
              <a:t>Connection liveness:</a:t>
            </a:r>
            <a:r>
              <a:rPr lang="en-GB"/>
              <a:t> </a:t>
            </a:r>
            <a:r>
              <a:rPr lang="en-GB" sz="2800"/>
              <a:t>detect, signal link failure to network layer</a:t>
            </a:r>
          </a:p>
          <a:p>
            <a:pPr marL="338138" indent="-319088" defTabSz="457200">
              <a:spcBef>
                <a:spcPct val="0"/>
              </a:spcBef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>
                <a:solidFill>
                  <a:srgbClr val="FF0000"/>
                </a:solidFill>
              </a:rPr>
              <a:t>Network layer address negotiation:</a:t>
            </a:r>
            <a:r>
              <a:rPr lang="en-GB"/>
              <a:t> </a:t>
            </a:r>
            <a:r>
              <a:rPr lang="en-GB" sz="2800"/>
              <a:t>endpoint can learn/configure each other’s network address and other characteristics.</a:t>
            </a:r>
          </a:p>
          <a:p>
            <a:pPr marL="338138" indent="-319088" defTabSz="457200">
              <a:spcBef>
                <a:spcPct val="0"/>
              </a:spcBef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>
                <a:solidFill>
                  <a:srgbClr val="FF0000"/>
                </a:solidFill>
              </a:rPr>
              <a:t>Authentication: </a:t>
            </a:r>
            <a:r>
              <a:rPr lang="en-GB" sz="2800"/>
              <a:t>who are you (or at least whose account do I bill for your dial-in time?)</a:t>
            </a:r>
          </a:p>
          <a:p>
            <a:pPr marL="741363" lvl="1" indent="-284163" defTabSz="457200">
              <a:spcBef>
                <a:spcPct val="0"/>
              </a:spcBef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 sz="2000"/>
              <a:t>This information is used by traffic management software to control bandwidth to individual subscribers</a:t>
            </a:r>
          </a:p>
          <a:p>
            <a:pPr marL="338138" indent="-319088" defTabSz="457200">
              <a:spcBef>
                <a:spcPct val="0"/>
              </a:spcBef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en-GB">
                <a:solidFill>
                  <a:srgbClr val="FF0000"/>
                </a:solidFill>
              </a:rPr>
              <a:t>Management features: </a:t>
            </a:r>
            <a:r>
              <a:rPr lang="en-GB" sz="2400"/>
              <a:t>loopback detection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14B7-C558-460F-873D-F7C8B9DB2077}" type="slidenum">
              <a:rPr lang="en-US"/>
              <a:pPr/>
              <a:t>6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9250"/>
            <a:ext cx="8231188" cy="996950"/>
          </a:xfrm>
          <a:ln/>
        </p:spPr>
        <p:txBody>
          <a:bodyPr lIns="90000" tIns="46800" rIns="90000" bIns="46800">
            <a:spAutoFit/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/>
              <a:t>PPP non-requirements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2450"/>
            <a:ext cx="8231188" cy="2819400"/>
          </a:xfrm>
          <a:ln/>
        </p:spPr>
        <p:txBody>
          <a:bodyPr lIns="90000" tIns="46800" rIns="90000" bIns="46800">
            <a:spAutoFit/>
          </a:bodyPr>
          <a:lstStyle/>
          <a:p>
            <a:pPr marL="341313" indent="-341313" defTabSz="457200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/>
              <a:t>No error correction/recovery</a:t>
            </a:r>
          </a:p>
          <a:p>
            <a:pPr marL="741363" lvl="1" indent="-284163" defTabSz="457200">
              <a:spcBef>
                <a:spcPts val="5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/>
              <a:t>(modems do one layer FEC, one layer packetization + retransmission “under the covers” anyway; other technologies are pretty reliable)</a:t>
            </a:r>
          </a:p>
          <a:p>
            <a:pPr marL="341313" indent="-341313" defTabSz="457200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/>
              <a:t>No flow control</a:t>
            </a:r>
          </a:p>
          <a:p>
            <a:pPr marL="341313" indent="-341313" defTabSz="457200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/>
              <a:t>Out of order delivery OK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35100" y="4981575"/>
            <a:ext cx="5795963" cy="93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457200" eaLnBrk="0" hangingPunct="0">
              <a:lnSpc>
                <a:spcPct val="11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FF0000"/>
                </a:solidFill>
                <a:latin typeface="Times New Roman" pitchFamily="18" charset="0"/>
              </a:rPr>
              <a:t>Error recovery, flow control, data re-ordering </a:t>
            </a:r>
          </a:p>
          <a:p>
            <a:pPr algn="ctr" defTabSz="457200" eaLnBrk="0" hangingPunct="0">
              <a:lnSpc>
                <a:spcPct val="11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FF0000"/>
                </a:solidFill>
                <a:latin typeface="Times New Roman" pitchFamily="18" charset="0"/>
              </a:rPr>
              <a:t>all relegated to higher layers!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A341-8910-46A0-B262-EAE7CA56E2B9}" type="slidenum">
              <a:rPr lang="en-US"/>
              <a:pPr/>
              <a:t>7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9250"/>
            <a:ext cx="8231188" cy="996950"/>
          </a:xfrm>
          <a:ln/>
        </p:spPr>
        <p:txBody>
          <a:bodyPr lIns="90000" tIns="46800" rIns="90000" bIns="46800">
            <a:spAutoFit/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PPP Data Frame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1188" cy="4527550"/>
          </a:xfrm>
          <a:ln/>
        </p:spPr>
        <p:txBody>
          <a:bodyPr lIns="90000" tIns="46800" rIns="90000" bIns="46800">
            <a:spAutoFit/>
          </a:bodyPr>
          <a:lstStyle/>
          <a:p>
            <a:pPr marL="341313" indent="-341313" defTabSz="457200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FF0000"/>
                </a:solidFill>
              </a:rPr>
              <a:t>Flag:</a:t>
            </a:r>
            <a:r>
              <a:rPr lang="en-GB" sz="2800"/>
              <a:t> delimiter (framing)</a:t>
            </a:r>
          </a:p>
          <a:p>
            <a:pPr marL="341313" indent="-341313" defTabSz="457200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FF8585"/>
                </a:solidFill>
              </a:rPr>
              <a:t>Address:</a:t>
            </a:r>
            <a:r>
              <a:rPr lang="en-GB" sz="2800">
                <a:solidFill>
                  <a:srgbClr val="474747"/>
                </a:solidFill>
              </a:rPr>
              <a:t>  ignored. (historical)</a:t>
            </a:r>
          </a:p>
          <a:p>
            <a:pPr marL="341313" indent="-341313" defTabSz="457200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FF8585"/>
                </a:solidFill>
              </a:rPr>
              <a:t>Control:</a:t>
            </a:r>
            <a:r>
              <a:rPr lang="en-GB" sz="2800">
                <a:solidFill>
                  <a:srgbClr val="474747"/>
                </a:solidFill>
              </a:rPr>
              <a:t> ignored. (historical)</a:t>
            </a:r>
          </a:p>
          <a:p>
            <a:pPr marL="341313" indent="-341313" defTabSz="457200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FF0000"/>
                </a:solidFill>
              </a:rPr>
              <a:t>Protocol:</a:t>
            </a:r>
            <a:r>
              <a:rPr lang="en-GB" sz="2800"/>
              <a:t> upper layer protocol to which frame delivered (e.g., PPP-LCP, IP, IPCP, etc) 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375" y="4400550"/>
            <a:ext cx="7210425" cy="1538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FBEE-068E-47B6-BA68-3ACFA0D8B61B}" type="slidenum">
              <a:rPr lang="en-US"/>
              <a:pPr/>
              <a:t>8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9250"/>
            <a:ext cx="8231188" cy="996950"/>
          </a:xfrm>
          <a:ln/>
        </p:spPr>
        <p:txBody>
          <a:bodyPr lIns="90000" tIns="46800" rIns="90000" bIns="46800">
            <a:spAutoFit/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PPP Data Frame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1188" cy="1449388"/>
          </a:xfrm>
          <a:ln/>
        </p:spPr>
        <p:txBody>
          <a:bodyPr lIns="90000" tIns="46800" rIns="90000" bIns="46800">
            <a:spAutoFit/>
          </a:bodyPr>
          <a:lstStyle/>
          <a:p>
            <a:pPr marL="341313" indent="-341313" defTabSz="457200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FF0000"/>
                </a:solidFill>
              </a:rPr>
              <a:t>info:</a:t>
            </a:r>
            <a:r>
              <a:rPr lang="en-GB" sz="2800"/>
              <a:t> upper layer data being carried</a:t>
            </a:r>
          </a:p>
          <a:p>
            <a:pPr marL="341313" indent="-341313" defTabSz="457200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FF0000"/>
                </a:solidFill>
              </a:rPr>
              <a:t>check:</a:t>
            </a:r>
            <a:r>
              <a:rPr lang="en-GB" sz="2800"/>
              <a:t>  cyclic redundancy check for error detection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975" y="3302000"/>
            <a:ext cx="7210425" cy="1538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Byte Stuffing</a:t>
            </a:r>
          </a:p>
        </p:txBody>
      </p:sp>
      <p:pic>
        <p:nvPicPr>
          <p:cNvPr id="18435" name="Picture 3" descr="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95488" y="1695450"/>
            <a:ext cx="5995987" cy="2986088"/>
          </a:xfrm>
          <a:prstGeom prst="rect">
            <a:avLst/>
          </a:prstGeom>
          <a:noFill/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03225" y="1924050"/>
            <a:ext cx="11557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flag byte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pattern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in data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to send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1481138" y="2152650"/>
            <a:ext cx="917575" cy="258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013200" y="5203825"/>
            <a:ext cx="28241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Comic Sans MS" pitchFamily="66" charset="0"/>
              </a:rPr>
              <a:t>flag byte pattern plus</a:t>
            </a:r>
          </a:p>
          <a:p>
            <a:pPr eaLnBrk="0" hangingPunct="0"/>
            <a:r>
              <a:rPr lang="en-US">
                <a:latin typeface="Comic Sans MS" pitchFamily="66" charset="0"/>
              </a:rPr>
              <a:t>stuffed byte in transmitted  data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 flipV="1">
            <a:off x="4021138" y="4833938"/>
            <a:ext cx="504825" cy="363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5491163" y="4740275"/>
            <a:ext cx="423862" cy="52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1357</Words>
  <Application>Microsoft Office PowerPoint</Application>
  <PresentationFormat>On-screen Show (4:3)</PresentationFormat>
  <Paragraphs>221</Paragraphs>
  <Slides>25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Comic Sans MS</vt:lpstr>
      <vt:lpstr>Default Design</vt:lpstr>
      <vt:lpstr>HDLC and PPP</vt:lpstr>
      <vt:lpstr>The Data Link Layer in the Internet</vt:lpstr>
      <vt:lpstr>Point to Point Data Link Control</vt:lpstr>
      <vt:lpstr>PPP Design Requirements [RFC 1557]</vt:lpstr>
      <vt:lpstr>PPP Design Requirements (cont.)</vt:lpstr>
      <vt:lpstr>PPP non-requirements</vt:lpstr>
      <vt:lpstr>PPP Data Frame</vt:lpstr>
      <vt:lpstr>PPP Data Frame</vt:lpstr>
      <vt:lpstr>Byte Stuffing</vt:lpstr>
      <vt:lpstr>PPP Data Control Protocol</vt:lpstr>
      <vt:lpstr>Where does PPP get used?</vt:lpstr>
      <vt:lpstr>High-Level Data Link Control (HDLC)</vt:lpstr>
      <vt:lpstr>HDLC Overview</vt:lpstr>
      <vt:lpstr>HDLC Overview</vt:lpstr>
      <vt:lpstr>HDLC</vt:lpstr>
      <vt:lpstr>HDLC</vt:lpstr>
      <vt:lpstr>HDLC</vt:lpstr>
      <vt:lpstr>Non-operational Modes</vt:lpstr>
      <vt:lpstr>Data Link Control HDLC frame structure</vt:lpstr>
      <vt:lpstr>Data Link Control HDLC frame structure</vt:lpstr>
      <vt:lpstr>HDLC</vt:lpstr>
      <vt:lpstr>HDLC</vt:lpstr>
      <vt:lpstr>HDLC</vt:lpstr>
      <vt:lpstr>HDLC</vt:lpstr>
      <vt:lpstr>Review of Link Layer</vt:lpstr>
    </vt:vector>
  </TitlesOfParts>
  <Company>International Institute of Information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HDLC and PPP</dc:title>
  <dc:creator>Bruhadeshwar Bezawada</dc:creator>
  <cp:lastModifiedBy>Muhammad Aqeel Aslam</cp:lastModifiedBy>
  <cp:revision>49</cp:revision>
  <dcterms:created xsi:type="dcterms:W3CDTF">2007-09-26T16:47:08Z</dcterms:created>
  <dcterms:modified xsi:type="dcterms:W3CDTF">2014-01-02T03:35:32Z</dcterms:modified>
</cp:coreProperties>
</file>