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7" r:id="rId2"/>
    <p:sldId id="258" r:id="rId3"/>
    <p:sldId id="259" r:id="rId4"/>
    <p:sldId id="260" r:id="rId5"/>
    <p:sldId id="262" r:id="rId6"/>
    <p:sldId id="263" r:id="rId7"/>
    <p:sldId id="261" r:id="rId8"/>
    <p:sldId id="264" r:id="rId9"/>
    <p:sldId id="269" r:id="rId10"/>
    <p:sldId id="296" r:id="rId11"/>
    <p:sldId id="297" r:id="rId12"/>
    <p:sldId id="298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30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9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39" autoAdjust="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BFAE06-C20F-4509-818F-2CA47E0A3856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C12084-F7C9-4CB4-B341-A70AF32CE0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644DFA-5B42-4C3F-B456-1A33616661A5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5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2C2193-31BF-47B1-BCE2-0FA37B38090B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63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7DB788-7C1E-4C75-AF31-B51DB3DBEB6F}" type="slidenum">
              <a:rPr lang="en-US">
                <a:latin typeface="Arial" pitchFamily="34" charset="0"/>
              </a:rPr>
              <a:pPr/>
              <a:t>24</a:t>
            </a:fld>
            <a:endParaRPr lang="en-US">
              <a:latin typeface="Arial" pitchFamily="34" charset="0"/>
            </a:endParaRPr>
          </a:p>
        </p:txBody>
      </p:sp>
      <p:sp>
        <p:nvSpPr>
          <p:cNvPr id="111619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4213"/>
            <a:ext cx="4570412" cy="3429000"/>
          </a:xfrm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4E8F42-016A-43CC-A0FF-817334305CE5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1FB5C1-4DFD-4E2F-9534-1178F6D8A510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The first complex sensors used by robots used feedback information to ascertain the present conditions or position. This sense is known as </a:t>
            </a:r>
            <a:r>
              <a:rPr lang="en-US" b="1" smtClean="0"/>
              <a:t>haptic perception</a:t>
            </a:r>
            <a:r>
              <a:rPr lang="en-US" smtClean="0"/>
              <a:t> and is equivalent to the human sense of kinesthesia.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b="1" smtClean="0"/>
              <a:t>Governor</a:t>
            </a:r>
            <a:r>
              <a:rPr lang="en-US" smtClean="0"/>
              <a:t> is a mechanical device that uses adjustable spinning weights to control the rotational speed of devices such as generators and motors.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Some hydraulic cylinders are equipped with </a:t>
            </a:r>
            <a:r>
              <a:rPr lang="en-US" b="1" smtClean="0"/>
              <a:t>lead screws</a:t>
            </a:r>
            <a:r>
              <a:rPr lang="en-US" smtClean="0"/>
              <a:t> that can detect the position of the cylinder shaft by counting the revolutions of the screw as the shaft is extended or retracted.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For rotational joints, a </a:t>
            </a:r>
            <a:r>
              <a:rPr lang="en-US" b="1" smtClean="0"/>
              <a:t>shaft-encoder</a:t>
            </a:r>
            <a:r>
              <a:rPr lang="en-US" smtClean="0"/>
              <a:t> can be used to detect very fine rotational movement.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The expensive </a:t>
            </a:r>
            <a:r>
              <a:rPr lang="en-US" b="1" smtClean="0"/>
              <a:t>direct-readout encoders</a:t>
            </a:r>
            <a:r>
              <a:rPr lang="en-US" smtClean="0"/>
              <a:t> or </a:t>
            </a:r>
            <a:r>
              <a:rPr lang="en-US" b="1" smtClean="0"/>
              <a:t>absolute-readout encoders</a:t>
            </a:r>
            <a:r>
              <a:rPr lang="en-US" smtClean="0"/>
              <a:t> can give the degrees of rotation from 0.000 degrees to 359.999 degrees.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26DFEA-4E8E-4C21-B8BB-062FF403194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One of the earliest sensors for robots was a microswitch or pressure sensor that could detect when the robot had something in its gripper.</a:t>
            </a:r>
          </a:p>
          <a:p>
            <a:pPr eaLnBrk="1" hangingPunct="1"/>
            <a:r>
              <a:rPr lang="en-US" smtClean="0"/>
              <a:t>A photoelectric device can also be used to detect something in a gripper.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750FD8-AFE4-4E15-9380-85F49AA477C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 eaLnBrk="1" hangingPunct="1"/>
            <a:r>
              <a:rPr lang="en-US" smtClean="0"/>
              <a:t>For example, hydraulic pressure may have to reach some minimum level before hydraulic actuators are allowed to move.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5EA502-B915-45EA-919B-3C230D4706B0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59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3C06A8-637F-45E1-AD28-5D593259B033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60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BD3F6A-F71D-49EF-B55C-4C2A5C9C6094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61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25B556-5E48-468F-8475-C21FE21F6043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6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Single-point detection can tell if a part is present or not.</a:t>
            </a:r>
          </a:p>
          <a:p>
            <a:pPr eaLnBrk="1" hangingPunct="1"/>
            <a:r>
              <a:rPr lang="en-US" smtClean="0"/>
              <a:t>Simple edge detection can be use to determine how far an object is placed into a gripper.</a:t>
            </a:r>
          </a:p>
          <a:p>
            <a:pPr eaLnBrk="1" hangingPunct="1"/>
            <a:r>
              <a:rPr lang="en-US" smtClean="0"/>
              <a:t>A multiple-point shape detector is a matrix of touch sensors that can determine the shape of one surface of an object.</a:t>
            </a:r>
          </a:p>
          <a:p>
            <a:pPr eaLnBrk="1" hangingPunct="1"/>
            <a:r>
              <a:rPr lang="en-US" smtClean="0"/>
              <a:t>The term </a:t>
            </a:r>
            <a:r>
              <a:rPr lang="en-US" i="1" smtClean="0"/>
              <a:t>type of surface</a:t>
            </a:r>
            <a:r>
              <a:rPr lang="en-US" smtClean="0"/>
              <a:t> refers to such characteristics as hardness and smoothness or roughness.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99DDF-66D9-4388-B1AF-F175BB2DAEB1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5F4E1-24F4-4056-8CE2-454AE1441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99DDF-66D9-4388-B1AF-F175BB2DAEB1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5F4E1-24F4-4056-8CE2-454AE1441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99DDF-66D9-4388-B1AF-F175BB2DAEB1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5F4E1-24F4-4056-8CE2-454AE1441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99DDF-66D9-4388-B1AF-F175BB2DAEB1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5F4E1-24F4-4056-8CE2-454AE1441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99DDF-66D9-4388-B1AF-F175BB2DAEB1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5F4E1-24F4-4056-8CE2-454AE1441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99DDF-66D9-4388-B1AF-F175BB2DAEB1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5F4E1-24F4-4056-8CE2-454AE1441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99DDF-66D9-4388-B1AF-F175BB2DAEB1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5F4E1-24F4-4056-8CE2-454AE1441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99DDF-66D9-4388-B1AF-F175BB2DAEB1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5F4E1-24F4-4056-8CE2-454AE1441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99DDF-66D9-4388-B1AF-F175BB2DAEB1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5F4E1-24F4-4056-8CE2-454AE1441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99DDF-66D9-4388-B1AF-F175BB2DAEB1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5F4E1-24F4-4056-8CE2-454AE1441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99DDF-66D9-4388-B1AF-F175BB2DAEB1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5F4E1-24F4-4056-8CE2-454AE1441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99DDF-66D9-4388-B1AF-F175BB2DAEB1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5F4E1-24F4-4056-8CE2-454AE1441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Sensors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b="1" smtClean="0"/>
              <a:t>Touch</a:t>
            </a:r>
            <a:br>
              <a:rPr lang="en-US" sz="4000" b="1" smtClean="0"/>
            </a:br>
            <a:endParaRPr lang="en-US" sz="4000" b="1" smtClean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66800"/>
            <a:ext cx="4038600" cy="5059363"/>
          </a:xfrm>
        </p:spPr>
        <p:txBody>
          <a:bodyPr/>
          <a:lstStyle/>
          <a:p>
            <a:pPr eaLnBrk="1" hangingPunct="1"/>
            <a:r>
              <a:rPr lang="en-US" sz="2400" smtClean="0"/>
              <a:t>Tactile sensing, the sense of touch for robots, is needed if a robot is to perform delicate assembly operations.</a:t>
            </a:r>
          </a:p>
          <a:p>
            <a:pPr eaLnBrk="1" hangingPunct="1"/>
            <a:r>
              <a:rPr lang="en-US" sz="2400" smtClean="0"/>
              <a:t>When a robot touches something, force is reflected back through each joint.</a:t>
            </a:r>
          </a:p>
          <a:p>
            <a:pPr eaLnBrk="1" hangingPunct="1"/>
            <a:r>
              <a:rPr lang="en-US" sz="2400" smtClean="0"/>
              <a:t>In screwing nut and bolt, touch is more imp then vision.</a:t>
            </a:r>
          </a:p>
        </p:txBody>
      </p:sp>
      <p:pic>
        <p:nvPicPr>
          <p:cNvPr id="95236" name="Picture 4"/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648200" y="1371600"/>
            <a:ext cx="4038600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of Touch Detection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eaLnBrk="1" hangingPunct="1"/>
            <a:r>
              <a:rPr lang="en-US" smtClean="0"/>
              <a:t>Single-point detection </a:t>
            </a:r>
          </a:p>
          <a:p>
            <a:pPr eaLnBrk="1" hangingPunct="1"/>
            <a:r>
              <a:rPr lang="en-US" smtClean="0"/>
              <a:t>Simple edge detection</a:t>
            </a:r>
          </a:p>
          <a:p>
            <a:pPr eaLnBrk="1" hangingPunct="1"/>
            <a:r>
              <a:rPr lang="en-US" smtClean="0"/>
              <a:t>A multiple-point shape detector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8001000" cy="6397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1" smtClean="0"/>
              <a:t>Range and Proximity Detectors</a:t>
            </a:r>
            <a:br>
              <a:rPr lang="en-US" sz="4000" b="1" smtClean="0"/>
            </a:br>
            <a:endParaRPr lang="en-US" sz="4000" b="1" smtClean="0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Range Detector detects objects situated at some distance from the robot.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Non-contact devices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mtClean="0"/>
              <a:t>Laser, radar, sonar, vision and infrared devices.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A proximity detector detects objects in the immediate vicinity of the robots.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can be contact or non-contact devices.</a:t>
            </a:r>
          </a:p>
          <a:p>
            <a:pPr lvl="2" eaLnBrk="1" hangingPunct="1">
              <a:lnSpc>
                <a:spcPct val="80000"/>
              </a:lnSpc>
            </a:pPr>
            <a:r>
              <a:rPr lang="en-US" smtClean="0"/>
              <a:t>E.g. A </a:t>
            </a:r>
            <a:r>
              <a:rPr lang="en-US" b="1" smtClean="0"/>
              <a:t>magnetic detector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Speech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Speech output is not handled by sensor.</a:t>
            </a:r>
          </a:p>
          <a:p>
            <a:r>
              <a:rPr lang="en-US" dirty="0" smtClean="0"/>
              <a:t>It allows the robot to communicate with us through additional sensor of our hearing.</a:t>
            </a:r>
          </a:p>
          <a:p>
            <a:r>
              <a:rPr lang="en-US" dirty="0" smtClean="0"/>
              <a:t>Voice output is often used in conjunction with voice input to confirm that the robot understands a voice commands.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Week No 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2738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Speech </a:t>
            </a:r>
            <a:r>
              <a:rPr lang="en-US" dirty="0" smtClean="0"/>
              <a:t>Output (Contd...)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robot using voice output may not even be heard. </a:t>
            </a:r>
          </a:p>
          <a:p>
            <a:r>
              <a:rPr lang="en-US" dirty="0" smtClean="0"/>
              <a:t>Voice output is a valuable safety feature when robots are used in offices or hospitals.</a:t>
            </a:r>
          </a:p>
          <a:p>
            <a:r>
              <a:rPr lang="en-US" dirty="0" smtClean="0"/>
              <a:t>The use of robots by disabled people is easier if a robots has a voice.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Week No 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0275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Speech </a:t>
            </a:r>
            <a:r>
              <a:rPr lang="en-US" dirty="0" smtClean="0"/>
              <a:t>Output (Contd...)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Voice output is also useful in medical robots for the disabled people who cannot speak.</a:t>
            </a:r>
          </a:p>
          <a:p>
            <a:r>
              <a:rPr lang="en-US" dirty="0" smtClean="0"/>
              <a:t>Voice output, voice synthesis or speech synthesis for a robot can be accomplished by three different methods.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Week No 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2531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Speech </a:t>
            </a:r>
            <a:r>
              <a:rPr lang="en-US" dirty="0" smtClean="0"/>
              <a:t>Output (Contd...)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oldest method is to have a human record the desired words, phrases, or sentences on individual pieces of magnetic tape.</a:t>
            </a:r>
          </a:p>
          <a:p>
            <a:r>
              <a:rPr lang="en-US" dirty="0" smtClean="0"/>
              <a:t>A computer or robot then plays back the appropriate piece of tape to produce the desired message.</a:t>
            </a:r>
          </a:p>
          <a:p>
            <a:r>
              <a:rPr lang="en-US" dirty="0" smtClean="0"/>
              <a:t>Because this method plays back the real human speech, the individual words sound very natural.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Week No 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9415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Speech </a:t>
            </a:r>
            <a:r>
              <a:rPr lang="en-US" dirty="0" smtClean="0"/>
              <a:t>Output (Contd...)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second method of voice output involves having a human speak the words into a microphone.</a:t>
            </a:r>
          </a:p>
          <a:p>
            <a:r>
              <a:rPr lang="en-US" dirty="0" smtClean="0"/>
              <a:t>A computer stores each word digitally, and this digital information is then converted back into analog speech one word at a time, as the computer or robot speaks.</a:t>
            </a:r>
          </a:p>
          <a:p>
            <a:r>
              <a:rPr lang="en-US" dirty="0" smtClean="0"/>
              <a:t>This method tend to sound very much like a human speaker.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Week No 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7654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Speech </a:t>
            </a:r>
            <a:r>
              <a:rPr lang="en-US" dirty="0" smtClean="0"/>
              <a:t>Output (Contd...)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third method of voice output constructs speech from stored phonemes for the English language.</a:t>
            </a:r>
          </a:p>
          <a:p>
            <a:r>
              <a:rPr lang="en-US" dirty="0" smtClean="0"/>
              <a:t>This method tends to sound very mechanical.</a:t>
            </a:r>
          </a:p>
          <a:p>
            <a:r>
              <a:rPr lang="en-US" dirty="0" smtClean="0"/>
              <a:t>There is no emotion or inflection in the speech.</a:t>
            </a:r>
          </a:p>
          <a:p>
            <a:r>
              <a:rPr lang="en-US" dirty="0" smtClean="0"/>
              <a:t>The frequency of the speech can be changed as though it were being said by man, or woman.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Week No 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7809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Speech </a:t>
            </a:r>
            <a:r>
              <a:rPr lang="en-US" dirty="0" smtClean="0"/>
              <a:t>Output (Contd...)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Adding an inflection or emotion content circuit to the speech synthesizer would make it much more acceptable to human..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Week No 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7488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Sensors 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 eaLnBrk="1" hangingPunct="1"/>
            <a:r>
              <a:rPr lang="en-US" smtClean="0"/>
              <a:t>Sensors changes a robot from dumb to intelligent.</a:t>
            </a:r>
          </a:p>
          <a:p>
            <a:pPr lvl="1" eaLnBrk="1" hangingPunct="1"/>
            <a:r>
              <a:rPr lang="en-US" smtClean="0"/>
              <a:t>The ability to adapt to particular surroundings is one definition of intelligence.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Speech </a:t>
            </a:r>
            <a:r>
              <a:rPr lang="en-US" dirty="0" smtClean="0"/>
              <a:t>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Voice input commands is not practical in noisy factory.</a:t>
            </a:r>
          </a:p>
          <a:p>
            <a:r>
              <a:rPr lang="en-US" dirty="0" smtClean="0"/>
              <a:t>Voice input has become highly desirable.</a:t>
            </a:r>
          </a:p>
          <a:p>
            <a:r>
              <a:rPr lang="en-US" dirty="0" smtClean="0"/>
              <a:t>The area of sensory input interpretation is one that will benefit with the advances greatly in artificial intelligence.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Week No 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736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Speech </a:t>
            </a:r>
            <a:r>
              <a:rPr lang="en-US" dirty="0" smtClean="0"/>
              <a:t>Input (Contd...)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Robots can use speech input by the use of microphone.</a:t>
            </a:r>
          </a:p>
          <a:p>
            <a:r>
              <a:rPr lang="en-US" dirty="0" smtClean="0"/>
              <a:t>This speech information can be converted into digital forma </a:t>
            </a:r>
            <a:r>
              <a:rPr lang="en-US" dirty="0" err="1" smtClean="0"/>
              <a:t>nd</a:t>
            </a:r>
            <a:r>
              <a:rPr lang="en-US" dirty="0" smtClean="0"/>
              <a:t> stored in robot’s memory.</a:t>
            </a:r>
          </a:p>
          <a:p>
            <a:r>
              <a:rPr lang="en-US" dirty="0" smtClean="0"/>
              <a:t>Most speech recognition systems now in use recognize a very small vocabulary.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Week No 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3148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Industrial robots of today do not have the sense of smell.</a:t>
            </a:r>
          </a:p>
          <a:p>
            <a:r>
              <a:rPr lang="en-US" dirty="0" smtClean="0"/>
              <a:t>Sensors already exist that can detect nitrates and explosives.</a:t>
            </a:r>
          </a:p>
          <a:p>
            <a:r>
              <a:rPr lang="en-US" dirty="0" smtClean="0"/>
              <a:t>Smoke detectors can react to the particles in the air.</a:t>
            </a:r>
          </a:p>
          <a:p>
            <a:r>
              <a:rPr lang="en-US" dirty="0" smtClean="0"/>
              <a:t>Exhaust gas analyzers are available for checking car exhaust emissions.</a:t>
            </a:r>
          </a:p>
          <a:p>
            <a:r>
              <a:rPr lang="en-US" dirty="0" smtClean="0"/>
              <a:t>The military has sniffers, for detecting unauthorized people.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Week No 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9845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Domestic robots could use synthetic noses for detecting natural gas leakage from a water heater or </a:t>
            </a:r>
            <a:r>
              <a:rPr lang="en-US" dirty="0" err="1" smtClean="0"/>
              <a:t>owen</a:t>
            </a:r>
            <a:r>
              <a:rPr lang="en-US" dirty="0" smtClean="0"/>
              <a:t> or a </a:t>
            </a:r>
            <a:r>
              <a:rPr lang="en-US" dirty="0" err="1" smtClean="0"/>
              <a:t>freon</a:t>
            </a:r>
            <a:r>
              <a:rPr lang="en-US" dirty="0" smtClean="0"/>
              <a:t> leak from a refrigerator or air conditioner.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Week No 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631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63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Noise Issues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8077200" cy="4419600"/>
          </a:xfrm>
        </p:spPr>
        <p:txBody>
          <a:bodyPr/>
          <a:lstStyle/>
          <a:p>
            <a:r>
              <a:rPr lang="en-US" smtClean="0"/>
              <a:t>Real sensors are noisy</a:t>
            </a:r>
          </a:p>
          <a:p>
            <a:r>
              <a:rPr lang="en-US" smtClean="0"/>
              <a:t>Origins: natural phenomena + less-than-ideal engineering</a:t>
            </a:r>
          </a:p>
          <a:p>
            <a:r>
              <a:rPr lang="en-US" smtClean="0"/>
              <a:t>Consequences: limited accuracy and precision of measurements</a:t>
            </a:r>
          </a:p>
          <a:p>
            <a:r>
              <a:rPr lang="en-US" smtClean="0"/>
              <a:t>Filtering: </a:t>
            </a:r>
          </a:p>
          <a:p>
            <a:pPr lvl="1"/>
            <a:r>
              <a:rPr lang="en-US" smtClean="0"/>
              <a:t>software: averaging, signal processing algorithm</a:t>
            </a:r>
          </a:p>
          <a:p>
            <a:pPr lvl="1"/>
            <a:r>
              <a:rPr lang="en-US" smtClean="0"/>
              <a:t>hardware tricky: capacitor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Electrical Noise and Sensor Information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Generally robot works with a high level of noise.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noise is created by the machinery around the robot and by robot itself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Week No 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489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Electrical Noise and Sensor Information (Contd...)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memory and control circuits in a robot’s controller respond to a signal which is millionth of a second.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burst of electrical noise lasts long enough to change the controller’s memory and mislead what is supposed to be doing. 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Week No 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0321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Electrical Noise and Sensor Information (Contd...)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can we do to eliminate this electrical noise?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Week No 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2295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Electrical Noise and Sensor Information (Contd...)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The power supply of the motors should be separate from power supply of controller and sensor.</a:t>
            </a:r>
          </a:p>
          <a:p>
            <a:r>
              <a:rPr lang="en-US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The wiring for the motors should be separate from and round separately from the wiring for controller and sensor.</a:t>
            </a:r>
          </a:p>
          <a:p>
            <a:r>
              <a:rPr lang="en-US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We can use shielded cable or wires for all wiring of the controller, signals and the sensors.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Week No 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9363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Electrical Noise and Sensor Information (Contd...)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controller and manipulator are not contained in the same area connecting wires must be run between the two devices.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farther apart the two devices are physically, the better antenna the wiring makes for picking up electrical noise from the robot and from surrounding machinery.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Week No 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2672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Classes of Sensors 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Sensors for robots can be divided into three classes: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internal sensors,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external sensors,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interlocks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Most sensors are some type of </a:t>
            </a:r>
            <a:r>
              <a:rPr lang="en-US" b="1" smtClean="0"/>
              <a:t>transducer</a:t>
            </a:r>
            <a:r>
              <a:rPr lang="en-US" smtClean="0"/>
              <a:t>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E.g. The ear converts sound energy into electrical signals.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Electrical Noise and Sensor Information (Contd...)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noise problem will be greatest, if point to point wiring is used.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Point to point wiring uses individual wires from one point on the circuit to the other point on the circuit.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Week No 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6364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Electrical Noise and Sensor Information (Contd...)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noise is decreased by using twisted pairs of wires, wires run on pairs from one point to another in a circuit with one of the two wires in each pair grounded.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Week No 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6508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Electrical Noise and Sensor Information (Contd...)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noise is lowest if shielded wires are used.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Each wire have a grounded shield surrounding the wire.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Week No 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1954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Electrical Noise and Sensor Information (Contd...)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Signals transmitted at low level of voltages.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lower the voltage level the greater will be the noise effect.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Week No 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0800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Electrical Noise and Sensor Information (Contd...)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signal can be send over a distance by using differential signal.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uses differential drivers and receiver circuits.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signal is sent over two wires.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Voltage level is not what it sensed on either wires, but the difference in the voltages between the two wires.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Week No 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4260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Electrical Noise and Sensor Information (Contd...)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type of transmission also tends to cancel the electrical noise, because such noise is picked up equally in both wires.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Another form of signal transmission that is unaffected by electrical noise is fiber optics.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signals are light beams sent along an optical fiber.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Week No 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3896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Electrical Noise and Sensor Information (Contd...)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Noise in a signal can cause serious safety problems, some type of signal error detection should be used.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may mean adding extra information to a signal to determine weather it has been changed.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Week No 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6571384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Electrical Noise and Sensor Information (Contd...)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can check the signal, by sending it more than once.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human being reduces the probability of information errors by sending information over more than one path.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Week No 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2400981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Electrical Noise and Sensor Information (Contd...)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easier to obtain sensor information, than to interpret it. Why?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Week No 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7936216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Electrical Noise and Sensor Information (Contd...)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Most sensor interpretation is currently done through the software of an electronic computer.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robot’s controller is not yet powerful enough to do its own interpreting.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Especially for vision system.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Week No 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24266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b="1" smtClean="0"/>
              <a:t>Internal Sensors</a:t>
            </a:r>
            <a:br>
              <a:rPr lang="en-US" sz="4000" b="1" smtClean="0"/>
            </a:br>
            <a:endParaRPr lang="en-US" sz="4000" b="1" smtClean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495800"/>
          </a:xfrm>
        </p:spPr>
        <p:txBody>
          <a:bodyPr/>
          <a:lstStyle/>
          <a:p>
            <a:pPr eaLnBrk="1" hangingPunct="1"/>
            <a:r>
              <a:rPr lang="en-US" dirty="0" smtClean="0"/>
              <a:t>Limit switches</a:t>
            </a:r>
          </a:p>
          <a:p>
            <a:pPr eaLnBrk="1" hangingPunct="1"/>
            <a:r>
              <a:rPr lang="en-US" dirty="0" err="1" smtClean="0"/>
              <a:t>Haptic</a:t>
            </a:r>
            <a:r>
              <a:rPr lang="en-US" dirty="0" smtClean="0"/>
              <a:t> perception</a:t>
            </a:r>
          </a:p>
          <a:p>
            <a:pPr eaLnBrk="1" hangingPunct="1"/>
            <a:r>
              <a:rPr lang="en-US" dirty="0" smtClean="0"/>
              <a:t>Governor</a:t>
            </a:r>
          </a:p>
          <a:p>
            <a:pPr eaLnBrk="1" hangingPunct="1"/>
            <a:r>
              <a:rPr lang="en-US" dirty="0" smtClean="0"/>
              <a:t>Lead screws</a:t>
            </a:r>
          </a:p>
          <a:p>
            <a:pPr eaLnBrk="1" hangingPunct="1"/>
            <a:r>
              <a:rPr lang="en-US" dirty="0" smtClean="0"/>
              <a:t>Shaft-encoder</a:t>
            </a:r>
          </a:p>
          <a:p>
            <a:pPr eaLnBrk="1" hangingPunct="1"/>
            <a:r>
              <a:rPr lang="en-US" dirty="0" smtClean="0"/>
              <a:t>Direct-readout encoders or absolute-readout encoders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762000"/>
            <a:ext cx="8534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External Sensors 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Microswitch or pressure sensor </a:t>
            </a:r>
          </a:p>
          <a:p>
            <a:pPr eaLnBrk="1" hangingPunct="1"/>
            <a:r>
              <a:rPr lang="en-US" smtClean="0"/>
              <a:t>Photoelectric device</a:t>
            </a:r>
          </a:p>
        </p:txBody>
      </p:sp>
      <p:graphicFrame>
        <p:nvGraphicFramePr>
          <p:cNvPr id="6146" name="Object 6"/>
          <p:cNvGraphicFramePr>
            <a:graphicFrameLocks noChangeAspect="1"/>
          </p:cNvGraphicFramePr>
          <p:nvPr/>
        </p:nvGraphicFramePr>
        <p:xfrm>
          <a:off x="1066800" y="2895600"/>
          <a:ext cx="6705600" cy="3246438"/>
        </p:xfrm>
        <a:graphic>
          <a:graphicData uri="http://schemas.openxmlformats.org/presentationml/2006/ole">
            <p:oleObj spid="_x0000_s1026" name="Bitmap Image" r:id="rId4" imgW="5076190" imgH="2457143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b="1" smtClean="0"/>
              <a:t>Interlocks</a:t>
            </a:r>
            <a:br>
              <a:rPr lang="en-US" sz="4000" b="1" smtClean="0"/>
            </a:br>
            <a:endParaRPr lang="en-US" sz="4000" b="1" smtClean="0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Interlocks</a:t>
            </a:r>
            <a:r>
              <a:rPr lang="en-US" smtClean="0"/>
              <a:t> are devices that do not allow an operation to be performed until certain conditions exists.</a:t>
            </a:r>
          </a:p>
          <a:p>
            <a:pPr eaLnBrk="1" hangingPunct="1"/>
            <a:r>
              <a:rPr lang="en-US" smtClean="0"/>
              <a:t>Can be internal or external.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smtClean="0"/>
              <a:t>Sensor Areas for Robots</a:t>
            </a:r>
            <a:br>
              <a:rPr lang="en-US" b="1" smtClean="0"/>
            </a:br>
            <a:endParaRPr lang="en-US" b="1" smtClean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Vision</a:t>
            </a:r>
          </a:p>
          <a:p>
            <a:pPr eaLnBrk="1" hangingPunct="1"/>
            <a:r>
              <a:rPr lang="en-US" smtClean="0"/>
              <a:t>Touch</a:t>
            </a:r>
          </a:p>
          <a:p>
            <a:pPr eaLnBrk="1" hangingPunct="1"/>
            <a:r>
              <a:rPr lang="en-US" smtClean="0"/>
              <a:t>Range and proximity detection</a:t>
            </a:r>
          </a:p>
          <a:p>
            <a:pPr eaLnBrk="1" hangingPunct="1"/>
            <a:r>
              <a:rPr lang="en-US" smtClean="0"/>
              <a:t>Navigation</a:t>
            </a:r>
          </a:p>
          <a:p>
            <a:pPr eaLnBrk="1" hangingPunct="1"/>
            <a:r>
              <a:rPr lang="en-US" smtClean="0"/>
              <a:t>Speech output</a:t>
            </a:r>
          </a:p>
          <a:p>
            <a:pPr eaLnBrk="1" hangingPunct="1"/>
            <a:r>
              <a:rPr lang="en-US" smtClean="0"/>
              <a:t>Speech input</a:t>
            </a:r>
          </a:p>
          <a:p>
            <a:pPr eaLnBrk="1" hangingPunct="1"/>
            <a:r>
              <a:rPr lang="en-US" smtClean="0"/>
              <a:t>Smell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Vision 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Present-day industrial robots use vision to locate and orient parts.</a:t>
            </a:r>
          </a:p>
        </p:txBody>
      </p:sp>
      <p:graphicFrame>
        <p:nvGraphicFramePr>
          <p:cNvPr id="7170" name="Object 9"/>
          <p:cNvGraphicFramePr>
            <a:graphicFrameLocks noChangeAspect="1"/>
          </p:cNvGraphicFramePr>
          <p:nvPr/>
        </p:nvGraphicFramePr>
        <p:xfrm>
          <a:off x="685800" y="2819400"/>
          <a:ext cx="7848600" cy="3048000"/>
        </p:xfrm>
        <a:graphic>
          <a:graphicData uri="http://schemas.openxmlformats.org/presentationml/2006/ole">
            <p:oleObj spid="_x0000_s2050" name="Bitmap Image" r:id="rId4" imgW="6885714" imgH="1943371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Limits of Robot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robot grasps a part or parts from the bin.</a:t>
            </a:r>
          </a:p>
          <a:p>
            <a:r>
              <a:rPr lang="en-US" dirty="0" smtClean="0"/>
              <a:t>The robot places the parts on a table that has an artificial skin surface.</a:t>
            </a:r>
          </a:p>
          <a:p>
            <a:r>
              <a:rPr lang="en-US" dirty="0" smtClean="0"/>
              <a:t>The skin locates the orientation of the parts.</a:t>
            </a:r>
          </a:p>
          <a:p>
            <a:r>
              <a:rPr lang="en-US" dirty="0" smtClean="0"/>
              <a:t>The robot is instructed in how to grasp the part with the part with proper orientation for the rest of task.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Week No 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8232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1860</Words>
  <Application>Microsoft Office PowerPoint</Application>
  <PresentationFormat>On-screen Show (4:3)</PresentationFormat>
  <Paragraphs>231</Paragraphs>
  <Slides>40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2" baseType="lpstr">
      <vt:lpstr>Office Theme</vt:lpstr>
      <vt:lpstr>Bitmap Image</vt:lpstr>
      <vt:lpstr>Sensors</vt:lpstr>
      <vt:lpstr>Sensors </vt:lpstr>
      <vt:lpstr>Classes of Sensors </vt:lpstr>
      <vt:lpstr>Internal Sensors </vt:lpstr>
      <vt:lpstr>External Sensors </vt:lpstr>
      <vt:lpstr>Interlocks </vt:lpstr>
      <vt:lpstr>Sensor Areas for Robots </vt:lpstr>
      <vt:lpstr>Vision </vt:lpstr>
      <vt:lpstr>Limits of Robot Vision</vt:lpstr>
      <vt:lpstr>Touch </vt:lpstr>
      <vt:lpstr>Types of Touch Detection</vt:lpstr>
      <vt:lpstr>Range and Proximity Detectors </vt:lpstr>
      <vt:lpstr>Speech Output</vt:lpstr>
      <vt:lpstr>Speech Output (Contd...)</vt:lpstr>
      <vt:lpstr>Speech Output (Contd...)</vt:lpstr>
      <vt:lpstr>Speech Output (Contd...)</vt:lpstr>
      <vt:lpstr>Speech Output (Contd...)</vt:lpstr>
      <vt:lpstr>Speech Output (Contd...)</vt:lpstr>
      <vt:lpstr>Speech Output (Contd...)</vt:lpstr>
      <vt:lpstr>Speech Input</vt:lpstr>
      <vt:lpstr>Speech Input (Contd...)</vt:lpstr>
      <vt:lpstr>Smell</vt:lpstr>
      <vt:lpstr>Smell</vt:lpstr>
      <vt:lpstr>Noise Issues</vt:lpstr>
      <vt:lpstr>Electrical Noise and Sensor Information</vt:lpstr>
      <vt:lpstr>Electrical Noise and Sensor Information (Contd...)</vt:lpstr>
      <vt:lpstr>Electrical Noise and Sensor Information (Contd...)</vt:lpstr>
      <vt:lpstr>Electrical Noise and Sensor Information (Contd...)</vt:lpstr>
      <vt:lpstr>Electrical Noise and Sensor Information (Contd...)</vt:lpstr>
      <vt:lpstr>Electrical Noise and Sensor Information (Contd...)</vt:lpstr>
      <vt:lpstr>Electrical Noise and Sensor Information (Contd...)</vt:lpstr>
      <vt:lpstr>Electrical Noise and Sensor Information (Contd...)</vt:lpstr>
      <vt:lpstr>Electrical Noise and Sensor Information (Contd...)</vt:lpstr>
      <vt:lpstr>Electrical Noise and Sensor Information (Contd...)</vt:lpstr>
      <vt:lpstr>Electrical Noise and Sensor Information (Contd...)</vt:lpstr>
      <vt:lpstr>Electrical Noise and Sensor Information (Contd...)</vt:lpstr>
      <vt:lpstr>Electrical Noise and Sensor Information (Contd...)</vt:lpstr>
      <vt:lpstr>Electrical Noise and Sensor Information (Contd...)</vt:lpstr>
      <vt:lpstr>Electrical Noise and Sensor Information (Contd...)</vt:lpstr>
      <vt:lpstr>Slide 40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Sensors</dc:title>
  <dc:creator>Muhammad Aqeel Aslam</dc:creator>
  <cp:lastModifiedBy>Muhammad Aqeel Aslam</cp:lastModifiedBy>
  <cp:revision>2</cp:revision>
  <dcterms:created xsi:type="dcterms:W3CDTF">2014-04-02T05:11:23Z</dcterms:created>
  <dcterms:modified xsi:type="dcterms:W3CDTF">2014-04-02T05:25:05Z</dcterms:modified>
</cp:coreProperties>
</file>