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5"/>
  </p:notesMasterIdLst>
  <p:handoutMasterIdLst>
    <p:handoutMasterId r:id="rId86"/>
  </p:handoutMasterIdLst>
  <p:sldIdLst>
    <p:sldId id="256" r:id="rId2"/>
    <p:sldId id="257" r:id="rId3"/>
    <p:sldId id="270" r:id="rId4"/>
    <p:sldId id="271" r:id="rId5"/>
    <p:sldId id="272" r:id="rId6"/>
    <p:sldId id="374" r:id="rId7"/>
    <p:sldId id="303" r:id="rId8"/>
    <p:sldId id="380" r:id="rId9"/>
    <p:sldId id="276" r:id="rId10"/>
    <p:sldId id="277" r:id="rId11"/>
    <p:sldId id="278" r:id="rId12"/>
    <p:sldId id="279" r:id="rId13"/>
    <p:sldId id="295" r:id="rId14"/>
    <p:sldId id="311" r:id="rId15"/>
    <p:sldId id="312" r:id="rId16"/>
    <p:sldId id="296" r:id="rId17"/>
    <p:sldId id="313" r:id="rId18"/>
    <p:sldId id="297" r:id="rId19"/>
    <p:sldId id="314" r:id="rId20"/>
    <p:sldId id="298" r:id="rId21"/>
    <p:sldId id="315" r:id="rId22"/>
    <p:sldId id="300" r:id="rId23"/>
    <p:sldId id="316" r:id="rId24"/>
    <p:sldId id="299" r:id="rId25"/>
    <p:sldId id="317" r:id="rId26"/>
    <p:sldId id="301" r:id="rId27"/>
    <p:sldId id="318" r:id="rId28"/>
    <p:sldId id="319" r:id="rId29"/>
    <p:sldId id="305" r:id="rId30"/>
    <p:sldId id="322" r:id="rId31"/>
    <p:sldId id="309" r:id="rId32"/>
    <p:sldId id="323" r:id="rId33"/>
    <p:sldId id="310" r:id="rId34"/>
    <p:sldId id="280" r:id="rId35"/>
    <p:sldId id="273" r:id="rId36"/>
    <p:sldId id="282" r:id="rId37"/>
    <p:sldId id="382" r:id="rId38"/>
    <p:sldId id="383" r:id="rId39"/>
    <p:sldId id="384" r:id="rId40"/>
    <p:sldId id="290" r:id="rId41"/>
    <p:sldId id="325" r:id="rId42"/>
    <p:sldId id="326" r:id="rId43"/>
    <p:sldId id="294" r:id="rId44"/>
    <p:sldId id="344" r:id="rId45"/>
    <p:sldId id="342" r:id="rId46"/>
    <p:sldId id="341" r:id="rId47"/>
    <p:sldId id="343" r:id="rId48"/>
    <p:sldId id="346" r:id="rId49"/>
    <p:sldId id="345" r:id="rId50"/>
    <p:sldId id="330" r:id="rId51"/>
    <p:sldId id="347" r:id="rId52"/>
    <p:sldId id="348" r:id="rId53"/>
    <p:sldId id="349" r:id="rId54"/>
    <p:sldId id="331" r:id="rId55"/>
    <p:sldId id="350" r:id="rId56"/>
    <p:sldId id="351" r:id="rId57"/>
    <p:sldId id="352" r:id="rId58"/>
    <p:sldId id="332" r:id="rId59"/>
    <p:sldId id="354" r:id="rId60"/>
    <p:sldId id="355" r:id="rId61"/>
    <p:sldId id="356" r:id="rId62"/>
    <p:sldId id="333" r:id="rId63"/>
    <p:sldId id="334" r:id="rId64"/>
    <p:sldId id="358" r:id="rId65"/>
    <p:sldId id="357" r:id="rId66"/>
    <p:sldId id="363" r:id="rId67"/>
    <p:sldId id="359" r:id="rId68"/>
    <p:sldId id="364" r:id="rId69"/>
    <p:sldId id="362" r:id="rId70"/>
    <p:sldId id="368" r:id="rId71"/>
    <p:sldId id="365" r:id="rId72"/>
    <p:sldId id="366" r:id="rId73"/>
    <p:sldId id="353" r:id="rId74"/>
    <p:sldId id="369" r:id="rId75"/>
    <p:sldId id="372" r:id="rId76"/>
    <p:sldId id="371" r:id="rId77"/>
    <p:sldId id="370" r:id="rId78"/>
    <p:sldId id="373" r:id="rId79"/>
    <p:sldId id="377" r:id="rId80"/>
    <p:sldId id="376" r:id="rId81"/>
    <p:sldId id="378" r:id="rId82"/>
    <p:sldId id="275" r:id="rId83"/>
    <p:sldId id="340" r:id="rId84"/>
  </p:sldIdLst>
  <p:sldSz cx="9144000" cy="6858000" type="screen4x3"/>
  <p:notesSz cx="6985000" cy="9271000"/>
  <p:custDataLst>
    <p:tags r:id="rId8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pPr>
              <a:defRPr/>
            </a:pPr>
            <a:fld id="{70FC928C-F2B5-4C6B-8AAB-9BE3C9D11A15}" type="datetimeFigureOut">
              <a:rPr lang="en-US"/>
              <a:pPr>
                <a:defRPr/>
              </a:pPr>
              <a:t>2/19/2014</a:t>
            </a:fld>
            <a:endParaRPr lang="en-US"/>
          </a:p>
        </p:txBody>
      </p:sp>
      <p:sp>
        <p:nvSpPr>
          <p:cNvPr id="4" name="Footer Placeholder 3"/>
          <p:cNvSpPr>
            <a:spLocks noGrp="1"/>
          </p:cNvSpPr>
          <p:nvPr>
            <p:ph type="ftr" sz="quarter" idx="2"/>
          </p:nvPr>
        </p:nvSpPr>
        <p:spPr>
          <a:xfrm>
            <a:off x="0" y="8805863"/>
            <a:ext cx="3027363" cy="46355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56050" y="8805863"/>
            <a:ext cx="3027363" cy="463550"/>
          </a:xfrm>
          <a:prstGeom prst="rect">
            <a:avLst/>
          </a:prstGeom>
        </p:spPr>
        <p:txBody>
          <a:bodyPr vert="horz" lIns="91440" tIns="45720" rIns="91440" bIns="45720" rtlCol="0" anchor="b"/>
          <a:lstStyle>
            <a:lvl1pPr algn="r">
              <a:defRPr sz="1200"/>
            </a:lvl1pPr>
          </a:lstStyle>
          <a:p>
            <a:pPr>
              <a:defRPr/>
            </a:pPr>
            <a:fld id="{54F01E59-0A41-425C-A13E-323D4688DB57}" type="slidenum">
              <a:rPr lang="en-US"/>
              <a:pPr>
                <a:defRPr/>
              </a:pPr>
              <a:t>‹#›</a:t>
            </a:fld>
            <a:endParaRPr lang="en-US"/>
          </a:p>
        </p:txBody>
      </p:sp>
    </p:spTree>
    <p:extLst>
      <p:ext uri="{BB962C8B-B14F-4D97-AF65-F5344CB8AC3E}">
        <p14:creationId xmlns:p14="http://schemas.microsoft.com/office/powerpoint/2010/main" xmlns="" val="1240442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885" tIns="46442" rIns="92885" bIns="46442"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885" tIns="46442" rIns="92885" bIns="46442" rtlCol="0"/>
          <a:lstStyle>
            <a:lvl1pPr algn="r">
              <a:defRPr sz="1200">
                <a:latin typeface="Arial" charset="0"/>
              </a:defRPr>
            </a:lvl1pPr>
          </a:lstStyle>
          <a:p>
            <a:pPr>
              <a:defRPr/>
            </a:pPr>
            <a:fld id="{0A869B8D-7E6D-43ED-9366-D6716167D93F}" type="datetimeFigureOut">
              <a:rPr lang="en-US"/>
              <a:pPr>
                <a:defRPr/>
              </a:pPr>
              <a:t>2/19/2014</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pPr lvl="0"/>
            <a:endParaRPr lang="en-US" noProof="0" smtClean="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5863"/>
            <a:ext cx="3027363" cy="463550"/>
          </a:xfrm>
          <a:prstGeom prst="rect">
            <a:avLst/>
          </a:prstGeom>
        </p:spPr>
        <p:txBody>
          <a:bodyPr vert="horz" lIns="92885" tIns="46442" rIns="92885" bIns="46442"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56050" y="8805863"/>
            <a:ext cx="3027363" cy="463550"/>
          </a:xfrm>
          <a:prstGeom prst="rect">
            <a:avLst/>
          </a:prstGeom>
        </p:spPr>
        <p:txBody>
          <a:bodyPr vert="horz" lIns="92885" tIns="46442" rIns="92885" bIns="46442" rtlCol="0" anchor="b"/>
          <a:lstStyle>
            <a:lvl1pPr algn="r">
              <a:defRPr sz="1200">
                <a:latin typeface="Arial" charset="0"/>
              </a:defRPr>
            </a:lvl1pPr>
          </a:lstStyle>
          <a:p>
            <a:pPr>
              <a:defRPr/>
            </a:pPr>
            <a:fld id="{71F3FD9C-832D-4DEA-A688-1768E828732A}" type="slidenum">
              <a:rPr lang="en-US"/>
              <a:pPr>
                <a:defRPr/>
              </a:pPr>
              <a:t>‹#›</a:t>
            </a:fld>
            <a:endParaRPr lang="en-US"/>
          </a:p>
        </p:txBody>
      </p:sp>
    </p:spTree>
    <p:extLst>
      <p:ext uri="{BB962C8B-B14F-4D97-AF65-F5344CB8AC3E}">
        <p14:creationId xmlns:p14="http://schemas.microsoft.com/office/powerpoint/2010/main" xmlns="" val="2878364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0BB3E0-EB05-4301-B7CB-13E9B41D94EB}" type="slidenum">
              <a:rPr lang="en-GB" smtClean="0"/>
              <a:pPr eaLnBrk="1" hangingPunct="1"/>
              <a:t>7</a:t>
            </a:fld>
            <a:endParaRPr lang="en-GB" smtClean="0"/>
          </a:p>
        </p:txBody>
      </p:sp>
      <p:sp>
        <p:nvSpPr>
          <p:cNvPr id="90115"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6" name="Rectangle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151CE1-634F-4B66-85F7-DDE4EE26ED6A}" type="slidenum">
              <a:rPr lang="en-GB" smtClean="0"/>
              <a:pPr eaLnBrk="1" hangingPunct="1"/>
              <a:t>8</a:t>
            </a:fld>
            <a:endParaRPr lang="en-GB" smtClean="0"/>
          </a:p>
        </p:txBody>
      </p:sp>
      <p:sp>
        <p:nvSpPr>
          <p:cNvPr id="91139"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40" name="Rectangle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DB3B3A-0F9D-434F-9339-28FABD0B0903}" type="slidenum">
              <a:rPr lang="en-GB" smtClean="0"/>
              <a:pPr eaLnBrk="1" hangingPunct="1"/>
              <a:t>9</a:t>
            </a:fld>
            <a:endParaRPr lang="en-GB" smtClean="0"/>
          </a:p>
        </p:txBody>
      </p:sp>
      <p:sp>
        <p:nvSpPr>
          <p:cNvPr id="92163"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4" name="Rectangle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B9D498-A0A2-4261-A1B1-6DD5C686F22C}" type="slidenum">
              <a:rPr lang="en-GB" smtClean="0"/>
              <a:pPr eaLnBrk="1" hangingPunct="1"/>
              <a:t>10</a:t>
            </a:fld>
            <a:endParaRPr lang="en-GB" smtClean="0"/>
          </a:p>
        </p:txBody>
      </p:sp>
      <p:sp>
        <p:nvSpPr>
          <p:cNvPr id="93187"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8" name="Rectangle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7D40B8-E9C8-4F39-B449-D20379E2F1A5}" type="slidenum">
              <a:rPr lang="en-GB" smtClean="0"/>
              <a:pPr eaLnBrk="1" hangingPunct="1"/>
              <a:t>36</a:t>
            </a:fld>
            <a:endParaRPr lang="en-GB" smtClean="0"/>
          </a:p>
        </p:txBody>
      </p:sp>
      <p:sp>
        <p:nvSpPr>
          <p:cNvPr id="94211"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2" name="Rectangle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Header Placeholder 4"/>
          <p:cNvSpPr>
            <a:spLocks noGrp="1"/>
          </p:cNvSpPr>
          <p:nvPr>
            <p:ph type="hdr" sz="quarter" idx="11"/>
          </p:nvPr>
        </p:nvSpPr>
        <p:spPr/>
        <p:txBody>
          <a:bodyPr/>
          <a:lstStyle/>
          <a:p>
            <a:r>
              <a:rPr lang="en-US" smtClean="0"/>
              <a:t>ES-421 Robotics</a:t>
            </a:r>
            <a:endParaRPr lang="en-US"/>
          </a:p>
        </p:txBody>
      </p:sp>
    </p:spTree>
    <p:extLst>
      <p:ext uri="{BB962C8B-B14F-4D97-AF65-F5344CB8AC3E}">
        <p14:creationId xmlns:p14="http://schemas.microsoft.com/office/powerpoint/2010/main" xmlns="" val="3348029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extLst>
                <a:ext uri="{28A0092B-C50C-407E-A947-70E740481C1C}">
                  <a14:useLocalDpi xmlns:a14="http://schemas.microsoft.com/office/drawing/2010/main" xmlns="" val="0"/>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F23B89FB-E597-4B74-A066-DB17F54EC60E}" type="datetime1">
              <a:rPr/>
              <a:pPr>
                <a:defRPr/>
              </a:pPr>
              <a:t>3/19/2012</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r>
              <a:t>Copyright Texas Education Agency (TEA)</a:t>
            </a: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41B549A3-8A82-436B-8E00-216C269994A5}" type="slidenum">
              <a:rPr/>
              <a:pPr>
                <a:defRPr/>
              </a:pPr>
              <a:t>‹#›</a:t>
            </a:fld>
            <a:endParaRPr/>
          </a:p>
        </p:txBody>
      </p:sp>
    </p:spTree>
    <p:extLst>
      <p:ext uri="{BB962C8B-B14F-4D97-AF65-F5344CB8AC3E}">
        <p14:creationId xmlns:p14="http://schemas.microsoft.com/office/powerpoint/2010/main" xmlns="" val="2602665991"/>
      </p:ext>
    </p:extLst>
  </p:cSld>
  <p:clrMapOvr>
    <a:overrideClrMapping bg1="lt1" tx1="dk1" bg2="lt2" tx2="dk2" accent1="accent1" accent2="accent2" accent3="accent3" accent4="accent4" accent5="accent5" accent6="accent6" hlink="hlink" folHlink="folHlink"/>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64FBB69E-DBBD-4FAB-B48D-57A7010C513E}" type="datetime1">
              <a:rPr lang="en-US"/>
              <a:pPr>
                <a:defRPr/>
              </a:pPr>
              <a:t>2/19/2014</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Copyright Texas Education Agency (TEA)</a:t>
            </a:r>
          </a:p>
        </p:txBody>
      </p:sp>
      <p:sp>
        <p:nvSpPr>
          <p:cNvPr id="6" name="Slide Number Placeholder 15"/>
          <p:cNvSpPr>
            <a:spLocks noGrp="1"/>
          </p:cNvSpPr>
          <p:nvPr>
            <p:ph type="sldNum" sz="quarter" idx="12"/>
          </p:nvPr>
        </p:nvSpPr>
        <p:spPr/>
        <p:txBody>
          <a:bodyPr/>
          <a:lstStyle>
            <a:lvl1pPr>
              <a:defRPr/>
            </a:lvl1pPr>
          </a:lstStyle>
          <a:p>
            <a:pPr>
              <a:defRPr/>
            </a:pPr>
            <a:fld id="{9FA65AB3-622E-48A9-A1B5-D8FD56FDEFB1}" type="slidenum">
              <a:rPr lang="en-US"/>
              <a:pPr>
                <a:defRPr/>
              </a:pPr>
              <a:t>‹#›</a:t>
            </a:fld>
            <a:endParaRPr lang="en-US"/>
          </a:p>
        </p:txBody>
      </p:sp>
    </p:spTree>
    <p:extLst>
      <p:ext uri="{BB962C8B-B14F-4D97-AF65-F5344CB8AC3E}">
        <p14:creationId xmlns:p14="http://schemas.microsoft.com/office/powerpoint/2010/main" xmlns="" val="1977476722"/>
      </p:ext>
    </p:extLst>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BB61561A-B758-4C81-A5C7-909BEA24902B}" type="datetime1">
              <a:rPr lang="en-US"/>
              <a:pPr>
                <a:defRPr/>
              </a:pPr>
              <a:t>2/19/2014</a:t>
            </a:fld>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r>
              <a:rPr lang="en-US"/>
              <a:t>Copyright Texas Education Agency (TEA)</a:t>
            </a: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EDA89D47-5A44-4009-A33B-D23369ADE489}" type="slidenum">
              <a:rPr lang="en-US"/>
              <a:pPr>
                <a:defRPr/>
              </a:pPr>
              <a:t>‹#›</a:t>
            </a:fld>
            <a:endParaRPr lang="en-US"/>
          </a:p>
        </p:txBody>
      </p:sp>
    </p:spTree>
    <p:extLst>
      <p:ext uri="{BB962C8B-B14F-4D97-AF65-F5344CB8AC3E}">
        <p14:creationId xmlns:p14="http://schemas.microsoft.com/office/powerpoint/2010/main" xmlns="" val="3248635171"/>
      </p:ext>
    </p:extLst>
  </p:cSld>
  <p:clrMapOvr>
    <a:masterClrMapping/>
  </p:clrMapOvr>
  <p:transition spd="med">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0813" cy="11414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08413" cy="4529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600200"/>
            <a:ext cx="3810000" cy="4529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idx="10"/>
          </p:nvPr>
        </p:nvSpPr>
        <p:spPr/>
        <p:txBody>
          <a:bodyPr/>
          <a:lstStyle>
            <a:lvl1pPr>
              <a:defRPr/>
            </a:lvl1pPr>
          </a:lstStyle>
          <a:p>
            <a:pPr>
              <a:defRPr/>
            </a:pPr>
            <a:endParaRPr lang="en-GB"/>
          </a:p>
        </p:txBody>
      </p:sp>
      <p:sp>
        <p:nvSpPr>
          <p:cNvPr id="6" name="Rectangle 5"/>
          <p:cNvSpPr>
            <a:spLocks noGrp="1" noChangeArrowheads="1"/>
          </p:cNvSpPr>
          <p:nvPr>
            <p:ph type="ftr" idx="11"/>
          </p:nvPr>
        </p:nvSpPr>
        <p:spPr/>
        <p:txBody>
          <a:bodyPr/>
          <a:lstStyle>
            <a:lvl1pPr>
              <a:defRPr/>
            </a:lvl1pPr>
          </a:lstStyle>
          <a:p>
            <a:pPr>
              <a:defRPr/>
            </a:pPr>
            <a:endParaRPr lang="en-GB"/>
          </a:p>
        </p:txBody>
      </p:sp>
      <p:sp>
        <p:nvSpPr>
          <p:cNvPr id="7" name="Rectangle 6"/>
          <p:cNvSpPr>
            <a:spLocks noGrp="1" noChangeArrowheads="1"/>
          </p:cNvSpPr>
          <p:nvPr>
            <p:ph type="sldNum" idx="12"/>
          </p:nvPr>
        </p:nvSpPr>
        <p:spPr/>
        <p:txBody>
          <a:bodyPr/>
          <a:lstStyle>
            <a:lvl1pPr>
              <a:defRPr/>
            </a:lvl1pPr>
          </a:lstStyle>
          <a:p>
            <a:pPr>
              <a:defRPr/>
            </a:pPr>
            <a:fld id="{12CB0BD8-2E28-4D01-AC51-BF97F6A31548}" type="slidenum">
              <a:rPr lang="en-GB"/>
              <a:pPr>
                <a:defRPr/>
              </a:pPr>
              <a:t>‹#›</a:t>
            </a:fld>
            <a:endParaRPr lang="en-GB" dirty="0"/>
          </a:p>
        </p:txBody>
      </p:sp>
    </p:spTree>
    <p:extLst>
      <p:ext uri="{BB962C8B-B14F-4D97-AF65-F5344CB8AC3E}">
        <p14:creationId xmlns:p14="http://schemas.microsoft.com/office/powerpoint/2010/main" xmlns="" val="104245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1BCD725B-8425-4D7A-AF21-BF3C02F4B569}" type="datetime1">
              <a:rPr lang="en-US"/>
              <a:pPr>
                <a:defRPr/>
              </a:pPr>
              <a:t>2/19/2014</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Copyright Texas Education Agency (TEA)</a:t>
            </a:r>
          </a:p>
        </p:txBody>
      </p:sp>
      <p:sp>
        <p:nvSpPr>
          <p:cNvPr id="6" name="Slide Number Placeholder 15"/>
          <p:cNvSpPr>
            <a:spLocks noGrp="1"/>
          </p:cNvSpPr>
          <p:nvPr>
            <p:ph type="sldNum" sz="quarter" idx="12"/>
          </p:nvPr>
        </p:nvSpPr>
        <p:spPr/>
        <p:txBody>
          <a:bodyPr/>
          <a:lstStyle>
            <a:lvl1pPr>
              <a:defRPr/>
            </a:lvl1pPr>
          </a:lstStyle>
          <a:p>
            <a:pPr>
              <a:defRPr/>
            </a:pPr>
            <a:fld id="{EAD9475A-9834-4962-A1D3-7B398B1496C9}" type="slidenum">
              <a:rPr lang="en-US"/>
              <a:pPr>
                <a:defRPr/>
              </a:pPr>
              <a:t>‹#›</a:t>
            </a:fld>
            <a:endParaRPr lang="en-US"/>
          </a:p>
        </p:txBody>
      </p:sp>
    </p:spTree>
    <p:extLst>
      <p:ext uri="{BB962C8B-B14F-4D97-AF65-F5344CB8AC3E}">
        <p14:creationId xmlns:p14="http://schemas.microsoft.com/office/powerpoint/2010/main" xmlns="" val="1074288208"/>
      </p:ext>
    </p:extLst>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96C531FF-2DC6-45CA-A07D-0C78A3F125B6}" type="datetime1">
              <a:rPr lang="en-US"/>
              <a:pPr>
                <a:defRPr/>
              </a:pPr>
              <a:t>2/19/2014</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r>
              <a:rPr lang="en-US"/>
              <a:t>Copyright Texas Education Agency (TEA)</a:t>
            </a: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B5B5C963-972D-489B-AD02-0953D7EE473E}" type="slidenum">
              <a:rPr lang="en-US"/>
              <a:pPr>
                <a:defRPr/>
              </a:pPr>
              <a:t>‹#›</a:t>
            </a:fld>
            <a:endParaRPr lang="en-US"/>
          </a:p>
        </p:txBody>
      </p:sp>
    </p:spTree>
    <p:extLst>
      <p:ext uri="{BB962C8B-B14F-4D97-AF65-F5344CB8AC3E}">
        <p14:creationId xmlns:p14="http://schemas.microsoft.com/office/powerpoint/2010/main" xmlns="" val="2560852773"/>
      </p:ext>
    </p:extLst>
  </p:cSld>
  <p:clrMapOvr>
    <a:overrideClrMapping bg1="lt1" tx1="dk1" bg2="lt2" tx2="dk2" accent1="accent1" accent2="accent2" accent3="accent3" accent4="accent4" accent5="accent5" accent6="accent6" hlink="hlink" folHlink="folHlink"/>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41CAC369-FB4A-41E9-94E6-3739474478FB}" type="datetime1">
              <a:rPr lang="en-US"/>
              <a:pPr>
                <a:defRPr/>
              </a:pPr>
              <a:t>2/19/2014</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Copyright Texas Education Agency (TEA)</a:t>
            </a:r>
          </a:p>
        </p:txBody>
      </p:sp>
      <p:sp>
        <p:nvSpPr>
          <p:cNvPr id="7" name="Slide Number Placeholder 15"/>
          <p:cNvSpPr>
            <a:spLocks noGrp="1"/>
          </p:cNvSpPr>
          <p:nvPr>
            <p:ph type="sldNum" sz="quarter" idx="12"/>
          </p:nvPr>
        </p:nvSpPr>
        <p:spPr/>
        <p:txBody>
          <a:bodyPr/>
          <a:lstStyle>
            <a:lvl1pPr>
              <a:defRPr/>
            </a:lvl1pPr>
          </a:lstStyle>
          <a:p>
            <a:pPr>
              <a:defRPr/>
            </a:pPr>
            <a:fld id="{DF1D94FE-95E0-4064-A37F-9B9C82605C9A}" type="slidenum">
              <a:rPr lang="en-US"/>
              <a:pPr>
                <a:defRPr/>
              </a:pPr>
              <a:t>‹#›</a:t>
            </a:fld>
            <a:endParaRPr lang="en-US"/>
          </a:p>
        </p:txBody>
      </p:sp>
    </p:spTree>
    <p:extLst>
      <p:ext uri="{BB962C8B-B14F-4D97-AF65-F5344CB8AC3E}">
        <p14:creationId xmlns:p14="http://schemas.microsoft.com/office/powerpoint/2010/main" xmlns="" val="1549741588"/>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E5CADE8A-9C30-494C-B1CB-1D2D85D54B34}" type="datetime1">
              <a:rPr lang="en-US"/>
              <a:pPr>
                <a:defRPr/>
              </a:pPr>
              <a:t>2/19/2014</a:t>
            </a:fld>
            <a:endParaRPr lang="en-US"/>
          </a:p>
        </p:txBody>
      </p:sp>
      <p:sp>
        <p:nvSpPr>
          <p:cNvPr id="8" name="Footer Placeholder 3"/>
          <p:cNvSpPr>
            <a:spLocks noGrp="1"/>
          </p:cNvSpPr>
          <p:nvPr>
            <p:ph type="ftr" sz="quarter" idx="11"/>
          </p:nvPr>
        </p:nvSpPr>
        <p:spPr/>
        <p:txBody>
          <a:bodyPr/>
          <a:lstStyle>
            <a:lvl1pPr>
              <a:defRPr/>
            </a:lvl1pPr>
          </a:lstStyle>
          <a:p>
            <a:pPr>
              <a:defRPr/>
            </a:pPr>
            <a:r>
              <a:rPr lang="en-US"/>
              <a:t>Copyright Texas Education Agency (TEA)</a:t>
            </a:r>
          </a:p>
        </p:txBody>
      </p:sp>
      <p:sp>
        <p:nvSpPr>
          <p:cNvPr id="9" name="Slide Number Placeholder 15"/>
          <p:cNvSpPr>
            <a:spLocks noGrp="1"/>
          </p:cNvSpPr>
          <p:nvPr>
            <p:ph type="sldNum" sz="quarter" idx="12"/>
          </p:nvPr>
        </p:nvSpPr>
        <p:spPr/>
        <p:txBody>
          <a:bodyPr/>
          <a:lstStyle>
            <a:lvl1pPr>
              <a:defRPr/>
            </a:lvl1pPr>
          </a:lstStyle>
          <a:p>
            <a:pPr>
              <a:defRPr/>
            </a:pPr>
            <a:fld id="{DD803A9D-1C0C-4D9E-91D6-7B69064EDBDF}" type="slidenum">
              <a:rPr lang="en-US"/>
              <a:pPr>
                <a:defRPr/>
              </a:pPr>
              <a:t>‹#›</a:t>
            </a:fld>
            <a:endParaRPr lang="en-US"/>
          </a:p>
        </p:txBody>
      </p:sp>
    </p:spTree>
    <p:extLst>
      <p:ext uri="{BB962C8B-B14F-4D97-AF65-F5344CB8AC3E}">
        <p14:creationId xmlns:p14="http://schemas.microsoft.com/office/powerpoint/2010/main" xmlns="" val="1832504687"/>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D747DE19-7AE9-46ED-9E70-CC542B94F235}" type="datetime1">
              <a:rPr lang="en-US"/>
              <a:pPr>
                <a:defRPr/>
              </a:pPr>
              <a:t>2/19/2014</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Copyright Texas Education Agency (TEA)</a:t>
            </a:r>
          </a:p>
        </p:txBody>
      </p:sp>
      <p:sp>
        <p:nvSpPr>
          <p:cNvPr id="5" name="Slide Number Placeholder 15"/>
          <p:cNvSpPr>
            <a:spLocks noGrp="1"/>
          </p:cNvSpPr>
          <p:nvPr>
            <p:ph type="sldNum" sz="quarter" idx="12"/>
          </p:nvPr>
        </p:nvSpPr>
        <p:spPr/>
        <p:txBody>
          <a:bodyPr/>
          <a:lstStyle>
            <a:lvl1pPr>
              <a:defRPr/>
            </a:lvl1pPr>
          </a:lstStyle>
          <a:p>
            <a:pPr>
              <a:defRPr/>
            </a:pPr>
            <a:fld id="{4397BC73-48CB-4F02-A737-D16981614A95}" type="slidenum">
              <a:rPr lang="en-US"/>
              <a:pPr>
                <a:defRPr/>
              </a:pPr>
              <a:t>‹#›</a:t>
            </a:fld>
            <a:endParaRPr lang="en-US"/>
          </a:p>
        </p:txBody>
      </p:sp>
    </p:spTree>
    <p:extLst>
      <p:ext uri="{BB962C8B-B14F-4D97-AF65-F5344CB8AC3E}">
        <p14:creationId xmlns:p14="http://schemas.microsoft.com/office/powerpoint/2010/main" xmlns="" val="3314998192"/>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5493423C-4AC8-4167-A160-50BBA6C31205}" type="datetime1">
              <a:rPr lang="en-US"/>
              <a:pPr>
                <a:defRPr/>
              </a:pPr>
              <a:t>2/19/2014</a:t>
            </a:fld>
            <a:endParaRPr lang="en-US"/>
          </a:p>
        </p:txBody>
      </p:sp>
      <p:sp>
        <p:nvSpPr>
          <p:cNvPr id="3" name="Footer Placeholder 3"/>
          <p:cNvSpPr>
            <a:spLocks noGrp="1"/>
          </p:cNvSpPr>
          <p:nvPr>
            <p:ph type="ftr" sz="quarter" idx="11"/>
          </p:nvPr>
        </p:nvSpPr>
        <p:spPr/>
        <p:txBody>
          <a:bodyPr/>
          <a:lstStyle>
            <a:lvl1pPr>
              <a:defRPr/>
            </a:lvl1pPr>
          </a:lstStyle>
          <a:p>
            <a:pPr>
              <a:defRPr/>
            </a:pPr>
            <a:r>
              <a:rPr lang="en-US"/>
              <a:t>Copyright Texas Education Agency (TEA)</a:t>
            </a:r>
          </a:p>
        </p:txBody>
      </p:sp>
      <p:sp>
        <p:nvSpPr>
          <p:cNvPr id="4" name="Slide Number Placeholder 15"/>
          <p:cNvSpPr>
            <a:spLocks noGrp="1"/>
          </p:cNvSpPr>
          <p:nvPr>
            <p:ph type="sldNum" sz="quarter" idx="12"/>
          </p:nvPr>
        </p:nvSpPr>
        <p:spPr/>
        <p:txBody>
          <a:bodyPr/>
          <a:lstStyle>
            <a:lvl1pPr>
              <a:defRPr/>
            </a:lvl1pPr>
          </a:lstStyle>
          <a:p>
            <a:pPr>
              <a:defRPr/>
            </a:pPr>
            <a:fld id="{B733EC3B-68C1-4022-84D5-84BAAAC05A69}" type="slidenum">
              <a:rPr lang="en-US"/>
              <a:pPr>
                <a:defRPr/>
              </a:pPr>
              <a:t>‹#›</a:t>
            </a:fld>
            <a:endParaRPr lang="en-US"/>
          </a:p>
        </p:txBody>
      </p:sp>
    </p:spTree>
    <p:extLst>
      <p:ext uri="{BB962C8B-B14F-4D97-AF65-F5344CB8AC3E}">
        <p14:creationId xmlns:p14="http://schemas.microsoft.com/office/powerpoint/2010/main" xmlns="" val="2415595446"/>
      </p:ext>
    </p:extLst>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27E1F970-DBC3-4F92-B389-B7611C1A56AC}" type="datetime1">
              <a:rPr lang="en-US"/>
              <a:pPr>
                <a:defRPr/>
              </a:pPr>
              <a:t>2/19/2014</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Copyright Texas Education Agency (TEA)</a:t>
            </a:r>
          </a:p>
        </p:txBody>
      </p:sp>
      <p:sp>
        <p:nvSpPr>
          <p:cNvPr id="7" name="Slide Number Placeholder 15"/>
          <p:cNvSpPr>
            <a:spLocks noGrp="1"/>
          </p:cNvSpPr>
          <p:nvPr>
            <p:ph type="sldNum" sz="quarter" idx="12"/>
          </p:nvPr>
        </p:nvSpPr>
        <p:spPr/>
        <p:txBody>
          <a:bodyPr/>
          <a:lstStyle>
            <a:lvl1pPr>
              <a:defRPr/>
            </a:lvl1pPr>
          </a:lstStyle>
          <a:p>
            <a:pPr>
              <a:defRPr/>
            </a:pPr>
            <a:fld id="{112AC7F5-CFC8-45FE-A4C4-4D707C74443F}" type="slidenum">
              <a:rPr lang="en-US"/>
              <a:pPr>
                <a:defRPr/>
              </a:pPr>
              <a:t>‹#›</a:t>
            </a:fld>
            <a:endParaRPr lang="en-US"/>
          </a:p>
        </p:txBody>
      </p:sp>
    </p:spTree>
    <p:extLst>
      <p:ext uri="{BB962C8B-B14F-4D97-AF65-F5344CB8AC3E}">
        <p14:creationId xmlns:p14="http://schemas.microsoft.com/office/powerpoint/2010/main" xmlns="" val="1417517942"/>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8A2AFF14-0EBB-4968-AE19-6DF063B23D1B}" type="datetime1">
              <a:rPr lang="en-US"/>
              <a:pPr>
                <a:defRPr/>
              </a:pPr>
              <a:t>2/19/2014</a:t>
            </a:fld>
            <a:endParaRPr lang="en-US"/>
          </a:p>
        </p:txBody>
      </p:sp>
      <p:sp>
        <p:nvSpPr>
          <p:cNvPr id="8" name="Footer Placeholder 5"/>
          <p:cNvSpPr>
            <a:spLocks noGrp="1"/>
          </p:cNvSpPr>
          <p:nvPr>
            <p:ph type="ftr" sz="quarter" idx="11"/>
          </p:nvPr>
        </p:nvSpPr>
        <p:spPr/>
        <p:txBody>
          <a:bodyPr/>
          <a:lstStyle>
            <a:lvl1pPr>
              <a:defRPr/>
            </a:lvl1pPr>
            <a:extLst/>
          </a:lstStyle>
          <a:p>
            <a:pPr>
              <a:defRPr/>
            </a:pPr>
            <a:r>
              <a:rPr lang="en-US"/>
              <a:t>Copyright Texas Education Agency (TEA)</a:t>
            </a:r>
          </a:p>
        </p:txBody>
      </p:sp>
      <p:sp>
        <p:nvSpPr>
          <p:cNvPr id="9" name="Slide Number Placeholder 6"/>
          <p:cNvSpPr>
            <a:spLocks noGrp="1"/>
          </p:cNvSpPr>
          <p:nvPr>
            <p:ph type="sldNum" sz="quarter" idx="12"/>
          </p:nvPr>
        </p:nvSpPr>
        <p:spPr/>
        <p:txBody>
          <a:bodyPr/>
          <a:lstStyle>
            <a:lvl1pPr>
              <a:defRPr/>
            </a:lvl1pPr>
            <a:extLst/>
          </a:lstStyle>
          <a:p>
            <a:pPr>
              <a:defRPr/>
            </a:pPr>
            <a:fld id="{F7C039A5-3685-4E78-85F5-8A96BE47FCAC}" type="slidenum">
              <a:rPr lang="en-US"/>
              <a:pPr>
                <a:defRPr/>
              </a:pPr>
              <a:t>‹#›</a:t>
            </a:fld>
            <a:endParaRPr lang="en-US"/>
          </a:p>
        </p:txBody>
      </p:sp>
    </p:spTree>
    <p:extLst>
      <p:ext uri="{BB962C8B-B14F-4D97-AF65-F5344CB8AC3E}">
        <p14:creationId xmlns:p14="http://schemas.microsoft.com/office/powerpoint/2010/main" xmlns="" val="891000054"/>
      </p:ext>
    </p:extLst>
  </p:cSld>
  <p:clrMapOvr>
    <a:overrideClrMapping bg1="dk1" tx1="lt1" bg2="dk2" tx2="lt2" accent1="accent1" accent2="accent2" accent3="accent3" accent4="accent4" accent5="accent5" accent6="accent6" hlink="hlink" folHlink="folHlink"/>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extLst>
                <a:ext uri="{28A0092B-C50C-407E-A947-70E740481C1C}">
                  <a14:useLocalDpi xmlns:a14="http://schemas.microsoft.com/office/drawing/2010/main" xmlns="" val="0"/>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99D2D8FF-14CB-48C8-B414-B5CDAB75BEA7}" type="datetime1">
              <a:rPr lang="en-US"/>
              <a:pPr>
                <a:defRPr/>
              </a:pPr>
              <a:t>2/19/2014</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r>
              <a:rPr lang="en-US"/>
              <a:t>Copyright Texas Education Agency (TEA)</a:t>
            </a: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BE5B9C29-59FC-4C37-8968-91F719E071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1" r:id="rId1"/>
    <p:sldLayoutId id="2147484154" r:id="rId2"/>
    <p:sldLayoutId id="2147484162" r:id="rId3"/>
    <p:sldLayoutId id="2147484155" r:id="rId4"/>
    <p:sldLayoutId id="2147484156" r:id="rId5"/>
    <p:sldLayoutId id="2147484157" r:id="rId6"/>
    <p:sldLayoutId id="2147484158" r:id="rId7"/>
    <p:sldLayoutId id="2147484159" r:id="rId8"/>
    <p:sldLayoutId id="2147484163" r:id="rId9"/>
    <p:sldLayoutId id="2147484160" r:id="rId10"/>
    <p:sldLayoutId id="2147484164" r:id="rId11"/>
    <p:sldLayoutId id="2147484165" r:id="rId12"/>
  </p:sldLayoutIdLst>
  <p:transition spd="med">
    <p:push dir="u"/>
  </p:transition>
  <p:hf hd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Bookman Old Style" pitchFamily="18" charset="0"/>
        </a:defRPr>
      </a:lvl2pPr>
      <a:lvl3pPr algn="l" rtl="0" eaLnBrk="0" fontAlgn="base" hangingPunct="0">
        <a:spcBef>
          <a:spcPct val="0"/>
        </a:spcBef>
        <a:spcAft>
          <a:spcPct val="0"/>
        </a:spcAft>
        <a:defRPr sz="3800" b="1">
          <a:solidFill>
            <a:schemeClr val="tx1"/>
          </a:solidFill>
          <a:latin typeface="Bookman Old Style" pitchFamily="18" charset="0"/>
        </a:defRPr>
      </a:lvl3pPr>
      <a:lvl4pPr algn="l" rtl="0" eaLnBrk="0" fontAlgn="base" hangingPunct="0">
        <a:spcBef>
          <a:spcPct val="0"/>
        </a:spcBef>
        <a:spcAft>
          <a:spcPct val="0"/>
        </a:spcAft>
        <a:defRPr sz="3800" b="1">
          <a:solidFill>
            <a:schemeClr val="tx1"/>
          </a:solidFill>
          <a:latin typeface="Bookman Old Style" pitchFamily="18" charset="0"/>
        </a:defRPr>
      </a:lvl4pPr>
      <a:lvl5pPr algn="l" rtl="0" eaLnBrk="0" fontAlgn="base" hangingPunct="0">
        <a:spcBef>
          <a:spcPct val="0"/>
        </a:spcBef>
        <a:spcAft>
          <a:spcPct val="0"/>
        </a:spcAft>
        <a:defRPr sz="3800" b="1">
          <a:solidFill>
            <a:schemeClr val="tx1"/>
          </a:solidFill>
          <a:latin typeface="Bookman Old Style" pitchFamily="18" charset="0"/>
        </a:defRPr>
      </a:lvl5pPr>
      <a:lvl6pPr marL="457200" algn="l" rtl="0" fontAlgn="base">
        <a:spcBef>
          <a:spcPct val="0"/>
        </a:spcBef>
        <a:spcAft>
          <a:spcPct val="0"/>
        </a:spcAft>
        <a:defRPr sz="3800" b="1">
          <a:solidFill>
            <a:schemeClr val="tx1"/>
          </a:solidFill>
          <a:latin typeface="Calibri" pitchFamily="34" charset="0"/>
        </a:defRPr>
      </a:lvl6pPr>
      <a:lvl7pPr marL="914400" algn="l" rtl="0" fontAlgn="base">
        <a:spcBef>
          <a:spcPct val="0"/>
        </a:spcBef>
        <a:spcAft>
          <a:spcPct val="0"/>
        </a:spcAft>
        <a:defRPr sz="3800" b="1">
          <a:solidFill>
            <a:schemeClr val="tx1"/>
          </a:solidFill>
          <a:latin typeface="Calibri" pitchFamily="34" charset="0"/>
        </a:defRPr>
      </a:lvl7pPr>
      <a:lvl8pPr marL="1371600" algn="l" rtl="0" fontAlgn="base">
        <a:spcBef>
          <a:spcPct val="0"/>
        </a:spcBef>
        <a:spcAft>
          <a:spcPct val="0"/>
        </a:spcAft>
        <a:defRPr sz="3800" b="1">
          <a:solidFill>
            <a:schemeClr val="tx1"/>
          </a:solidFill>
          <a:latin typeface="Calibri" pitchFamily="34" charset="0"/>
        </a:defRPr>
      </a:lvl8pPr>
      <a:lvl9pPr marL="1828800" algn="l" rtl="0" fontAlgn="base">
        <a:spcBef>
          <a:spcPct val="0"/>
        </a:spcBef>
        <a:spcAft>
          <a:spcPct val="0"/>
        </a:spcAft>
        <a:defRPr sz="3800" b="1">
          <a:solidFill>
            <a:schemeClr val="tx1"/>
          </a:solidFill>
          <a:latin typeface="Calibri"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440406"/>
        </a:buClr>
        <a:buSzPct val="80000"/>
        <a:buFont typeface="Wingdings 2" pitchFamily="18" charset="2"/>
        <a:buChar char=""/>
        <a:defRPr sz="2300" kern="1200">
          <a:solidFill>
            <a:srgbClr val="7B6C6D"/>
          </a:solidFill>
          <a:latin typeface="+mn-lt"/>
          <a:ea typeface="+mn-ea"/>
          <a:cs typeface="+mn-cs"/>
        </a:defRPr>
      </a:lvl2pPr>
      <a:lvl3pPr marL="758825" indent="-228600" algn="l" rtl="0" eaLnBrk="0" fontAlgn="base" hangingPunct="0">
        <a:spcBef>
          <a:spcPts val="400"/>
        </a:spcBef>
        <a:spcAft>
          <a:spcPct val="0"/>
        </a:spcAft>
        <a:buClr>
          <a:srgbClr val="440406"/>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440406"/>
        </a:buClr>
        <a:buSzPct val="80000"/>
        <a:buFont typeface="Wingdings 2" pitchFamily="18" charset="2"/>
        <a:buChar char=""/>
        <a:defRPr sz="2000" kern="1200">
          <a:solidFill>
            <a:srgbClr val="7B6C6D"/>
          </a:solidFill>
          <a:latin typeface="+mn-lt"/>
          <a:ea typeface="+mn-ea"/>
          <a:cs typeface="+mn-cs"/>
        </a:defRPr>
      </a:lvl4pPr>
      <a:lvl5pPr marL="1279525" indent="-228600" algn="l" rtl="0" eaLnBrk="0" fontAlgn="base" hangingPunct="0">
        <a:spcBef>
          <a:spcPts val="400"/>
        </a:spcBef>
        <a:spcAft>
          <a:spcPct val="0"/>
        </a:spcAft>
        <a:buClr>
          <a:srgbClr val="440406"/>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frc.ri.cmu.edu/robots/index.php" TargetMode="External"/><Relationship Id="rId2" Type="http://schemas.openxmlformats.org/officeDocument/2006/relationships/hyperlink" Target="http://prime.jsc.nasa.gov/ROV/history.html"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frc.ri.cmu.edu/~hpm/project.archive/robot.papers/2000/robot.evolution.html" TargetMode="External"/><Relationship Id="rId4" Type="http://schemas.openxmlformats.org/officeDocument/2006/relationships/hyperlink" Target="http://www.robotics.utexas.edu/rrg/learn_more/history/"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MCtds4nGhQo&amp;feature=results_video&amp;playnext=1&amp;list=PLCA300B051B92D650"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clipart.com/en/" TargetMode="External"/><Relationship Id="rId2" Type="http://schemas.openxmlformats.org/officeDocument/2006/relationships/hyperlink" Target="http://www.onetonline.org/" TargetMode="External"/><Relationship Id="rId1" Type="http://schemas.openxmlformats.org/officeDocument/2006/relationships/slideLayout" Target="../slideLayouts/slideLayout2.xml"/><Relationship Id="rId4" Type="http://schemas.openxmlformats.org/officeDocument/2006/relationships/hyperlink" Target="http://www.merriam-webster.com/"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www.bestinc.org/b_history.php" TargetMode="External"/><Relationship Id="rId2" Type="http://schemas.openxmlformats.org/officeDocument/2006/relationships/hyperlink" Target="http://www.usfirst.org/aboutus/first-histor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3084513" y="533400"/>
            <a:ext cx="5638800" cy="1676400"/>
          </a:xfrm>
        </p:spPr>
        <p:txBody>
          <a:bodyPr/>
          <a:lstStyle/>
          <a:p>
            <a:pPr eaLnBrk="1" hangingPunct="1"/>
            <a:r>
              <a:rPr lang="en-US" sz="3200" smtClean="0"/>
              <a:t>Robotics and Automation</a:t>
            </a:r>
          </a:p>
          <a:p>
            <a:pPr eaLnBrk="1" hangingPunct="1"/>
            <a:r>
              <a:rPr lang="en-US" sz="3200" i="1" smtClean="0"/>
              <a:t>   Evolution of Robotics and Robot Classifications</a:t>
            </a:r>
          </a:p>
        </p:txBody>
      </p:sp>
      <p:pic>
        <p:nvPicPr>
          <p:cNvPr id="7171" name="Picture 6" descr="history-of-robotics.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276600" y="2438400"/>
            <a:ext cx="5254625" cy="340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F6824E33-46F0-4917-ABA1-E8D2FB7AC624}" type="slidenum">
              <a:rPr smtClean="0"/>
              <a:pPr>
                <a:defRPr/>
              </a:pPr>
              <a:t>1</a:t>
            </a:fld>
            <a:endParaRPr/>
          </a:p>
        </p:txBody>
      </p:sp>
      <p:sp>
        <p:nvSpPr>
          <p:cNvPr id="7173" name="Footer Placeholder 4"/>
          <p:cNvSpPr>
            <a:spLocks noGrp="1"/>
          </p:cNvSpPr>
          <p:nvPr>
            <p:ph type="ftr" sz="quarter" idx="11"/>
          </p:nvPr>
        </p:nvSpPr>
        <p:spPr bwMode="auto">
          <a:xfrm>
            <a:off x="-76200" y="6315075"/>
            <a:ext cx="9220200" cy="5397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rIns="9144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smtClean="0">
                <a:latin typeface="Times New Roman" pitchFamily="18" charset="0"/>
                <a:cs typeface="Calibri" pitchFamily="34" charset="0"/>
              </a:rPr>
              <a:t>Copyright © Texas Education Agency, 2012. All rights reserved.</a:t>
            </a:r>
            <a:endParaRPr sz="1100" smtClean="0">
              <a:latin typeface="Calibri" pitchFamily="34" charset="0"/>
              <a:cs typeface="Calibri" pitchFamily="34" charset="0"/>
            </a:endParaRPr>
          </a:p>
          <a:p>
            <a:pPr algn="ctr" eaLnBrk="1" fontAlgn="base" hangingPunct="1">
              <a:spcBef>
                <a:spcPct val="0"/>
              </a:spcBef>
              <a:spcAft>
                <a:spcPct val="0"/>
              </a:spcAft>
            </a:pPr>
            <a:endParaRPr smtClean="0">
              <a:solidFill>
                <a:schemeClr val="tx2"/>
              </a:solidFill>
              <a:latin typeface="Times New Roman" pitchFamily="18" charset="0"/>
              <a:cs typeface="Times New Roman" pitchFamily="18" charset="0"/>
            </a:endParaRPr>
          </a:p>
        </p:txBody>
      </p:sp>
    </p:spTree>
  </p:cSld>
  <p:clrMapOvr>
    <a:masterClrMapping/>
  </p:clrMapOvr>
  <p:transition spd="med">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p:txBody>
          <a:bodyPr/>
          <a:lstStyle/>
          <a:p>
            <a:pPr>
              <a:defRPr/>
            </a:pPr>
            <a:fld id="{2F890F36-A2DD-41CF-AAC8-0641D5D765B5}" type="slidenum">
              <a:rPr lang="en-GB" smtClean="0"/>
              <a:pPr>
                <a:defRPr/>
              </a:pPr>
              <a:t>10</a:t>
            </a:fld>
            <a:endParaRPr lang="en-GB" smtClean="0"/>
          </a:p>
        </p:txBody>
      </p:sp>
      <p:sp>
        <p:nvSpPr>
          <p:cNvPr id="5123" name="Rectangle 1"/>
          <p:cNvSpPr>
            <a:spLocks noGrp="1" noChangeArrowheads="1"/>
          </p:cNvSpPr>
          <p:nvPr>
            <p:ph type="title" idx="4294967295"/>
          </p:nvPr>
        </p:nvSpPr>
        <p:spPr>
          <a:xfrm>
            <a:off x="228600" y="277813"/>
            <a:ext cx="7772400" cy="1143000"/>
          </a:xfrm>
        </p:spPr>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Technical Terms &amp; Definitions (4 of 4)</a:t>
            </a:r>
          </a:p>
        </p:txBody>
      </p:sp>
      <p:sp>
        <p:nvSpPr>
          <p:cNvPr id="16388" name="Rectangle 2"/>
          <p:cNvSpPr>
            <a:spLocks noGrp="1" noChangeArrowheads="1"/>
          </p:cNvSpPr>
          <p:nvPr>
            <p:ph type="body" idx="4294967295"/>
          </p:nvPr>
        </p:nvSpPr>
        <p:spPr>
          <a:xfrm>
            <a:off x="152400" y="1828800"/>
            <a:ext cx="7772400" cy="4191000"/>
          </a:xfrm>
        </p:spPr>
        <p:txBody>
          <a:bodyPr/>
          <a:lstStyle/>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smtClean="0"/>
              <a:t>The terms and definitions listed below are discussed in this lesson. Please review before proceeding with this lesson. </a:t>
            </a:r>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marL="0" indent="0" algn="ctr" eaLnBrk="1" hangingPunct="1">
              <a:spcBef>
                <a:spcPct val="0"/>
              </a:spcBef>
              <a:buClrTx/>
              <a:buSzTx/>
              <a:buFont typeface="Wingdings 2" pitchFamily="18" charset="2"/>
              <a:buNone/>
              <a:defRPr/>
            </a:pPr>
            <a:r>
              <a:rPr lang="en-US" sz="1000" dirty="0">
                <a:solidFill>
                  <a:prstClr val="black"/>
                </a:solidFill>
                <a:latin typeface="Times New Roman" pitchFamily="18" charset="0"/>
                <a:cs typeface="Times New Roman" pitchFamily="18" charset="0"/>
              </a:rPr>
              <a:t>Copyright © Texas Education Agency, </a:t>
            </a:r>
            <a:r>
              <a:rPr lang="en-US" sz="1000" dirty="0" smtClean="0">
                <a:solidFill>
                  <a:prstClr val="black"/>
                </a:solidFill>
                <a:latin typeface="Times New Roman" pitchFamily="18" charset="0"/>
                <a:cs typeface="Times New Roman" pitchFamily="18" charset="0"/>
              </a:rPr>
              <a:t>2012. </a:t>
            </a:r>
            <a:r>
              <a:rPr lang="en-US" sz="1000" dirty="0">
                <a:solidFill>
                  <a:prstClr val="black"/>
                </a:solidFill>
                <a:latin typeface="Times New Roman" pitchFamily="18" charset="0"/>
                <a:cs typeface="Times New Roman" pitchFamily="18" charset="0"/>
              </a:rPr>
              <a:t>All rights reserved.</a:t>
            </a:r>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p:txBody>
      </p:sp>
      <p:graphicFrame>
        <p:nvGraphicFramePr>
          <p:cNvPr id="20" name="Table 19"/>
          <p:cNvGraphicFramePr>
            <a:graphicFrameLocks noGrp="1"/>
          </p:cNvGraphicFramePr>
          <p:nvPr/>
        </p:nvGraphicFramePr>
        <p:xfrm>
          <a:off x="457200" y="3124200"/>
          <a:ext cx="7239000" cy="2943225"/>
        </p:xfrm>
        <a:graphic>
          <a:graphicData uri="http://schemas.openxmlformats.org/drawingml/2006/table">
            <a:tbl>
              <a:tblPr firstRow="1" bandRow="1">
                <a:tableStyleId>{5940675A-B579-460E-94D1-54222C63F5DA}</a:tableStyleId>
              </a:tblPr>
              <a:tblGrid>
                <a:gridCol w="3619500"/>
                <a:gridCol w="3619500"/>
              </a:tblGrid>
              <a:tr h="504842">
                <a:tc>
                  <a:txBody>
                    <a:bodyPr/>
                    <a:lstStyle/>
                    <a:p>
                      <a:pPr algn="ctr"/>
                      <a:r>
                        <a:rPr lang="en-US" sz="2400" b="1" dirty="0" smtClean="0">
                          <a:latin typeface="Arial" pitchFamily="34" charset="0"/>
                          <a:cs typeface="Arial" pitchFamily="34" charset="0"/>
                        </a:rPr>
                        <a:t>Terms</a:t>
                      </a:r>
                      <a:endParaRPr lang="en-US" sz="2400" b="1" dirty="0">
                        <a:latin typeface="Arial" pitchFamily="34" charset="0"/>
                        <a:cs typeface="Arial" pitchFamily="34" charset="0"/>
                      </a:endParaRPr>
                    </a:p>
                  </a:txBody>
                  <a:tcPr marT="45717" marB="45717"/>
                </a:tc>
                <a:tc>
                  <a:txBody>
                    <a:bodyPr/>
                    <a:lstStyle/>
                    <a:p>
                      <a:pPr algn="ctr"/>
                      <a:r>
                        <a:rPr lang="en-US" sz="2400" b="1" dirty="0" smtClean="0">
                          <a:latin typeface="Arial" pitchFamily="34" charset="0"/>
                          <a:cs typeface="Arial" pitchFamily="34" charset="0"/>
                        </a:rPr>
                        <a:t>Definitions</a:t>
                      </a:r>
                      <a:endParaRPr lang="en-US" sz="2400" b="1" dirty="0">
                        <a:latin typeface="Arial" pitchFamily="34" charset="0"/>
                        <a:cs typeface="Arial" pitchFamily="34" charset="0"/>
                      </a:endParaRPr>
                    </a:p>
                  </a:txBody>
                  <a:tcPr marT="45717" marB="45717"/>
                </a:tc>
              </a:tr>
              <a:tr h="2438383">
                <a:tc>
                  <a:txBody>
                    <a:bodyPr/>
                    <a:lstStyle/>
                    <a:p>
                      <a:pPr algn="l">
                        <a:spcBef>
                          <a:spcPts val="550"/>
                        </a:spcBef>
                        <a:buClr>
                          <a:srgbClr val="B2B2B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dirty="0" smtClean="0">
                          <a:solidFill>
                            <a:srgbClr val="000000"/>
                          </a:solidFill>
                          <a:latin typeface="Arial" pitchFamily="34" charset="0"/>
                          <a:cs typeface="Arial" pitchFamily="34" charset="0"/>
                        </a:rPr>
                        <a:t>Robotics</a:t>
                      </a:r>
                      <a:endParaRPr lang="en-GB" sz="2200" dirty="0">
                        <a:solidFill>
                          <a:srgbClr val="000000"/>
                        </a:solidFill>
                        <a:latin typeface="Arial" pitchFamily="34" charset="0"/>
                        <a:cs typeface="Arial" pitchFamily="34" charset="0"/>
                      </a:endParaRPr>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baseline="0" dirty="0" smtClean="0">
                          <a:solidFill>
                            <a:srgbClr val="000000"/>
                          </a:solidFill>
                          <a:latin typeface="Arial" pitchFamily="34" charset="0"/>
                          <a:cs typeface="Arial" pitchFamily="34" charset="0"/>
                        </a:rPr>
                        <a:t>is technology dealing with the design, construction, and operation of robots.</a:t>
                      </a:r>
                      <a:endParaRPr lang="en-GB" sz="2200" dirty="0" smtClean="0">
                        <a:solidFill>
                          <a:srgbClr val="000000"/>
                        </a:solidFill>
                        <a:latin typeface="Arial" pitchFamily="34" charset="0"/>
                        <a:cs typeface="Arial" pitchFamily="34" charset="0"/>
                      </a:endParaRPr>
                    </a:p>
                  </a:txBody>
                  <a:tcPr marT="45717" marB="45717"/>
                </a:tc>
              </a:tr>
            </a:tbl>
          </a:graphicData>
        </a:graphic>
      </p:graphicFrame>
    </p:spTree>
  </p:cSld>
  <p:clrMapOvr>
    <a:masterClrMapping/>
  </p:clrMapOvr>
  <p:transition spd="med">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normAutofit fontScale="90000"/>
          </a:bodyPr>
          <a:lstStyle/>
          <a:p>
            <a:pPr>
              <a:defRPr/>
            </a:pPr>
            <a:r>
              <a:rPr lang="en-US" dirty="0" smtClean="0"/>
              <a:t>SECTION I – Evolution of Robotics</a:t>
            </a:r>
            <a:endParaRPr lang="en-US" dirty="0"/>
          </a:p>
        </p:txBody>
      </p:sp>
      <p:sp>
        <p:nvSpPr>
          <p:cNvPr id="11267" name="Content Placeholder 2"/>
          <p:cNvSpPr>
            <a:spLocks noGrp="1"/>
          </p:cNvSpPr>
          <p:nvPr>
            <p:ph idx="1"/>
          </p:nvPr>
        </p:nvSpPr>
        <p:spPr>
          <a:xfrm>
            <a:off x="457200" y="1447800"/>
            <a:ext cx="7239000" cy="5008563"/>
          </a:xfrm>
        </p:spPr>
        <p:txBody>
          <a:bodyPr/>
          <a:lstStyle/>
          <a:p>
            <a:pPr algn="just">
              <a:defRPr/>
            </a:pPr>
            <a:endParaRPr lang="en-US" sz="800" dirty="0" smtClean="0">
              <a:latin typeface="Arial" charset="0"/>
              <a:cs typeface="Arial" charset="0"/>
            </a:endParaRPr>
          </a:p>
          <a:p>
            <a:pPr>
              <a:defRPr/>
            </a:pPr>
            <a:r>
              <a:rPr lang="en-US" dirty="0" smtClean="0">
                <a:latin typeface="Arial" charset="0"/>
                <a:cs typeface="Arial" charset="0"/>
              </a:rPr>
              <a:t>It is important to study the Evolution of Robotics.</a:t>
            </a:r>
          </a:p>
          <a:p>
            <a:pPr>
              <a:defRPr/>
            </a:pPr>
            <a:endParaRPr lang="en-US" sz="1400" dirty="0" smtClean="0">
              <a:latin typeface="Arial" charset="0"/>
              <a:cs typeface="Arial" charset="0"/>
            </a:endParaRPr>
          </a:p>
          <a:p>
            <a:pPr>
              <a:defRPr/>
            </a:pPr>
            <a:r>
              <a:rPr lang="en-US" dirty="0" smtClean="0">
                <a:latin typeface="Arial" charset="0"/>
                <a:cs typeface="Arial" charset="0"/>
              </a:rPr>
              <a:t>The Evolution of Robotics enables students to:</a:t>
            </a:r>
          </a:p>
          <a:p>
            <a:pPr marL="457200" indent="-457200">
              <a:buFont typeface="Wingdings 2" pitchFamily="18" charset="2"/>
              <a:buAutoNum type="arabicPeriod"/>
              <a:defRPr/>
            </a:pPr>
            <a:r>
              <a:rPr lang="en-US" sz="2400" dirty="0" smtClean="0">
                <a:latin typeface="Arial" charset="0"/>
                <a:cs typeface="Arial" charset="0"/>
              </a:rPr>
              <a:t>Observe the rate and order of the robot’s development.                                                                                                                                                           </a:t>
            </a:r>
          </a:p>
          <a:p>
            <a:pPr marL="457200" indent="-457200">
              <a:buFont typeface="Wingdings 2" pitchFamily="18" charset="2"/>
              <a:buAutoNum type="arabicPeriod"/>
              <a:defRPr/>
            </a:pPr>
            <a:r>
              <a:rPr lang="en-US" sz="2400" dirty="0" smtClean="0">
                <a:latin typeface="Arial" charset="0"/>
                <a:cs typeface="Arial" charset="0"/>
              </a:rPr>
              <a:t>Reveals the historical steps by which the robot developed.</a:t>
            </a:r>
          </a:p>
          <a:p>
            <a:pPr marL="457200" indent="-457200">
              <a:buFont typeface="Wingdings 2" pitchFamily="18" charset="2"/>
              <a:buAutoNum type="arabicPeriod"/>
              <a:defRPr/>
            </a:pPr>
            <a:r>
              <a:rPr lang="en-US" sz="2400" dirty="0" smtClean="0">
                <a:latin typeface="Arial" charset="0"/>
                <a:cs typeface="Arial" charset="0"/>
              </a:rPr>
              <a:t>Shows how far ahead of technology people’s dreams move and points out which dreams remain unfulfilled.                                                                                 </a:t>
            </a:r>
          </a:p>
        </p:txBody>
      </p:sp>
      <p:sp>
        <p:nvSpPr>
          <p:cNvPr id="5" name="Slide Number Placeholder 4"/>
          <p:cNvSpPr>
            <a:spLocks noGrp="1"/>
          </p:cNvSpPr>
          <p:nvPr>
            <p:ph type="sldNum" sz="quarter" idx="12"/>
          </p:nvPr>
        </p:nvSpPr>
        <p:spPr/>
        <p:txBody>
          <a:bodyPr/>
          <a:lstStyle/>
          <a:p>
            <a:pPr>
              <a:defRPr/>
            </a:pPr>
            <a:fld id="{61C718FF-8540-4FB8-A113-F3CD8D4D62D7}" type="slidenum">
              <a:rPr lang="en-US" smtClean="0"/>
              <a:pPr>
                <a:defRPr/>
              </a:pPr>
              <a:t>11</a:t>
            </a:fld>
            <a:endParaRPr lang="en-US"/>
          </a:p>
        </p:txBody>
      </p:sp>
      <p:pic>
        <p:nvPicPr>
          <p:cNvPr id="17413" name="Picture 8" descr="20058474_thb.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5113" y="914400"/>
            <a:ext cx="1295400"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4" name="Rectangle 2"/>
          <p:cNvSpPr>
            <a:spLocks noChangeArrowheads="1"/>
          </p:cNvSpPr>
          <p:nvPr/>
        </p:nvSpPr>
        <p:spPr bwMode="auto">
          <a:xfrm>
            <a:off x="0" y="65024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I – Evolution of Robotics</a:t>
            </a:r>
            <a:endParaRPr lang="en-US" dirty="0"/>
          </a:p>
        </p:txBody>
      </p:sp>
      <p:sp>
        <p:nvSpPr>
          <p:cNvPr id="18435" name="Content Placeholder 2"/>
          <p:cNvSpPr>
            <a:spLocks noGrp="1"/>
          </p:cNvSpPr>
          <p:nvPr>
            <p:ph idx="1"/>
          </p:nvPr>
        </p:nvSpPr>
        <p:spPr/>
        <p:txBody>
          <a:bodyPr/>
          <a:lstStyle/>
          <a:p>
            <a:pPr algn="just"/>
            <a:endParaRPr lang="en-US" sz="800" smtClean="0">
              <a:latin typeface="Arial" charset="0"/>
              <a:cs typeface="Arial" charset="0"/>
            </a:endParaRPr>
          </a:p>
          <a:p>
            <a:r>
              <a:rPr lang="en-US" smtClean="0">
                <a:latin typeface="Arial" charset="0"/>
                <a:cs typeface="Arial" charset="0"/>
              </a:rPr>
              <a:t>Key events in the Evolution of Robotics dates back to ancient times.</a:t>
            </a:r>
          </a:p>
          <a:p>
            <a:endParaRPr lang="en-US" smtClean="0">
              <a:latin typeface="Arial" charset="0"/>
              <a:cs typeface="Arial" charset="0"/>
            </a:endParaRPr>
          </a:p>
          <a:p>
            <a:r>
              <a:rPr lang="en-US" smtClean="0">
                <a:latin typeface="Arial" charset="0"/>
                <a:cs typeface="Arial" charset="0"/>
              </a:rPr>
              <a:t>The successful building of robots goes back hundreds of years ago. </a:t>
            </a:r>
          </a:p>
          <a:p>
            <a:endParaRPr lang="en-US" smtClean="0">
              <a:latin typeface="Arial" charset="0"/>
              <a:cs typeface="Arial" charset="0"/>
            </a:endParaRPr>
          </a:p>
          <a:p>
            <a:r>
              <a:rPr lang="en-US" smtClean="0">
                <a:latin typeface="Arial" charset="0"/>
                <a:cs typeface="Arial" charset="0"/>
              </a:rPr>
              <a:t>Some of the major developments in robots are listed by timeline, the name of robot developer, and the description of the robot.</a:t>
            </a:r>
          </a:p>
        </p:txBody>
      </p:sp>
      <p:sp>
        <p:nvSpPr>
          <p:cNvPr id="5" name="Slide Number Placeholder 4"/>
          <p:cNvSpPr>
            <a:spLocks noGrp="1"/>
          </p:cNvSpPr>
          <p:nvPr>
            <p:ph type="sldNum" sz="quarter" idx="12"/>
          </p:nvPr>
        </p:nvSpPr>
        <p:spPr/>
        <p:txBody>
          <a:bodyPr/>
          <a:lstStyle/>
          <a:p>
            <a:pPr>
              <a:defRPr/>
            </a:pPr>
            <a:fld id="{637C476C-ACB8-49BA-BFDB-6072848C218A}" type="slidenum">
              <a:rPr lang="en-US" smtClean="0"/>
              <a:pPr>
                <a:defRPr/>
              </a:pPr>
              <a:t>12</a:t>
            </a:fld>
            <a:endParaRPr lang="en-US"/>
          </a:p>
        </p:txBody>
      </p:sp>
      <p:sp>
        <p:nvSpPr>
          <p:cNvPr id="18437" name="Rectangle 2"/>
          <p:cNvSpPr>
            <a:spLocks noChangeArrowheads="1"/>
          </p:cNvSpPr>
          <p:nvPr/>
        </p:nvSpPr>
        <p:spPr bwMode="auto">
          <a:xfrm>
            <a:off x="0" y="6488113"/>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I – Evolution of Robotics (1 of 10)</a:t>
            </a:r>
            <a:endParaRPr lang="en-US" dirty="0"/>
          </a:p>
        </p:txBody>
      </p:sp>
      <p:sp>
        <p:nvSpPr>
          <p:cNvPr id="19459"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73259494-AD88-474F-A405-9B58257FBF20}" type="slidenum">
              <a:rPr lang="en-US" smtClean="0"/>
              <a:pPr>
                <a:defRPr/>
              </a:pPr>
              <a:t>13</a:t>
            </a:fld>
            <a:endParaRPr lang="en-US"/>
          </a:p>
        </p:txBody>
      </p:sp>
      <p:graphicFrame>
        <p:nvGraphicFramePr>
          <p:cNvPr id="6" name="Table 5"/>
          <p:cNvGraphicFramePr>
            <a:graphicFrameLocks noGrp="1"/>
          </p:cNvGraphicFramePr>
          <p:nvPr/>
        </p:nvGraphicFramePr>
        <p:xfrm>
          <a:off x="381000" y="1905000"/>
          <a:ext cx="7391400" cy="4160838"/>
        </p:xfrm>
        <a:graphic>
          <a:graphicData uri="http://schemas.openxmlformats.org/drawingml/2006/table">
            <a:tbl>
              <a:tblPr firstRow="1" bandRow="1">
                <a:tableStyleId>{ED083AE6-46FA-4A59-8FB0-9F97EB10719F}</a:tableStyleId>
              </a:tblPr>
              <a:tblGrid>
                <a:gridCol w="2463800"/>
                <a:gridCol w="2463800"/>
                <a:gridCol w="2463800"/>
              </a:tblGrid>
              <a:tr h="396270">
                <a:tc>
                  <a:txBody>
                    <a:bodyPr/>
                    <a:lstStyle/>
                    <a:p>
                      <a:pPr algn="ctr"/>
                      <a:r>
                        <a:rPr lang="en-US" sz="2000" dirty="0" smtClean="0"/>
                        <a:t>Timeline</a:t>
                      </a:r>
                      <a:endParaRPr lang="en-US" sz="2000" dirty="0"/>
                    </a:p>
                  </a:txBody>
                  <a:tcPr marT="45723" marB="45723"/>
                </a:tc>
                <a:tc>
                  <a:txBody>
                    <a:bodyPr/>
                    <a:lstStyle/>
                    <a:p>
                      <a:pPr algn="ctr"/>
                      <a:r>
                        <a:rPr lang="en-US" sz="2000" dirty="0" smtClean="0"/>
                        <a:t>Robot Developer</a:t>
                      </a:r>
                      <a:endParaRPr lang="en-US" sz="2000" dirty="0"/>
                    </a:p>
                  </a:txBody>
                  <a:tcPr marT="45723" marB="45723"/>
                </a:tc>
                <a:tc>
                  <a:txBody>
                    <a:bodyPr/>
                    <a:lstStyle/>
                    <a:p>
                      <a:pPr algn="ctr"/>
                      <a:r>
                        <a:rPr lang="en-US" sz="2000" dirty="0" smtClean="0"/>
                        <a:t>Robot Description</a:t>
                      </a:r>
                      <a:endParaRPr lang="en-US" sz="2000" dirty="0"/>
                    </a:p>
                  </a:txBody>
                  <a:tcPr marT="45723" marB="45723"/>
                </a:tc>
              </a:tr>
              <a:tr h="640129">
                <a:tc>
                  <a:txBody>
                    <a:bodyPr/>
                    <a:lstStyle/>
                    <a:p>
                      <a:pPr algn="l"/>
                      <a:r>
                        <a:rPr lang="en-US" sz="1800" dirty="0" smtClean="0"/>
                        <a:t>1000 B.C.</a:t>
                      </a:r>
                      <a:endParaRPr lang="en-US" sz="1800" dirty="0"/>
                    </a:p>
                  </a:txBody>
                  <a:tcPr marT="45723" marB="45723"/>
                </a:tc>
                <a:tc>
                  <a:txBody>
                    <a:bodyPr/>
                    <a:lstStyle/>
                    <a:p>
                      <a:pPr algn="l"/>
                      <a:r>
                        <a:rPr lang="en-US" sz="1800" dirty="0" smtClean="0"/>
                        <a:t>Romans </a:t>
                      </a:r>
                      <a:endParaRPr lang="en-US" sz="1800" dirty="0"/>
                    </a:p>
                  </a:txBody>
                  <a:tcPr marT="45723" marB="45723"/>
                </a:tc>
                <a:tc>
                  <a:txBody>
                    <a:bodyPr/>
                    <a:lstStyle/>
                    <a:p>
                      <a:pPr algn="l"/>
                      <a:r>
                        <a:rPr lang="en-US" sz="1800" dirty="0" smtClean="0"/>
                        <a:t>Abacus (bead-adding</a:t>
                      </a:r>
                      <a:r>
                        <a:rPr lang="en-US" sz="1800" baseline="0" dirty="0" smtClean="0"/>
                        <a:t> machine)</a:t>
                      </a:r>
                      <a:endParaRPr lang="en-US" sz="1800" dirty="0"/>
                    </a:p>
                  </a:txBody>
                  <a:tcPr marT="45723" marB="45723"/>
                </a:tc>
              </a:tr>
              <a:tr h="914470">
                <a:tc>
                  <a:txBody>
                    <a:bodyPr/>
                    <a:lstStyle/>
                    <a:p>
                      <a:pPr algn="l"/>
                      <a:r>
                        <a:rPr lang="en-US" sz="1800" dirty="0" smtClean="0"/>
                        <a:t>100 B.C .</a:t>
                      </a:r>
                      <a:endParaRPr lang="en-US" sz="1800" dirty="0"/>
                    </a:p>
                  </a:txBody>
                  <a:tcPr marT="45723" marB="45723"/>
                </a:tc>
                <a:tc>
                  <a:txBody>
                    <a:bodyPr/>
                    <a:lstStyle/>
                    <a:p>
                      <a:pPr algn="l"/>
                      <a:r>
                        <a:rPr lang="en-US" sz="1800" dirty="0" smtClean="0"/>
                        <a:t>Greeks</a:t>
                      </a:r>
                      <a:endParaRPr lang="en-US" sz="1800" dirty="0"/>
                    </a:p>
                  </a:txBody>
                  <a:tcPr marT="45723" marB="45723"/>
                </a:tc>
                <a:tc>
                  <a:txBody>
                    <a:bodyPr/>
                    <a:lstStyle/>
                    <a:p>
                      <a:pPr algn="l"/>
                      <a:r>
                        <a:rPr lang="en-US" sz="1800" dirty="0" smtClean="0"/>
                        <a:t>Greek ship with analog</a:t>
                      </a:r>
                      <a:r>
                        <a:rPr lang="en-US" sz="1800" baseline="0" dirty="0" smtClean="0"/>
                        <a:t> navigational computer on board</a:t>
                      </a:r>
                      <a:endParaRPr lang="en-US" sz="1800" dirty="0"/>
                    </a:p>
                  </a:txBody>
                  <a:tcPr marT="45723" marB="45723"/>
                </a:tc>
              </a:tr>
              <a:tr h="914470">
                <a:tc>
                  <a:txBody>
                    <a:bodyPr/>
                    <a:lstStyle/>
                    <a:p>
                      <a:pPr algn="l"/>
                      <a:r>
                        <a:rPr lang="en-US" sz="1800" dirty="0" smtClean="0"/>
                        <a:t>1624</a:t>
                      </a:r>
                      <a:endParaRPr lang="en-US" sz="1800" dirty="0"/>
                    </a:p>
                  </a:txBody>
                  <a:tcPr marT="45723" marB="45723"/>
                </a:tc>
                <a:tc>
                  <a:txBody>
                    <a:bodyPr/>
                    <a:lstStyle/>
                    <a:p>
                      <a:pPr algn="l"/>
                      <a:r>
                        <a:rPr lang="en-US" sz="1800" dirty="0" err="1" smtClean="0"/>
                        <a:t>Blaise</a:t>
                      </a:r>
                      <a:r>
                        <a:rPr lang="en-US" sz="1800" dirty="0" smtClean="0"/>
                        <a:t> Pascal</a:t>
                      </a:r>
                      <a:r>
                        <a:rPr lang="en-US" sz="1800" baseline="0" dirty="0" smtClean="0"/>
                        <a:t> </a:t>
                      </a:r>
                      <a:endParaRPr lang="en-US" sz="1800" dirty="0"/>
                    </a:p>
                  </a:txBody>
                  <a:tcPr marT="45723" marB="45723"/>
                </a:tc>
                <a:tc>
                  <a:txBody>
                    <a:bodyPr/>
                    <a:lstStyle/>
                    <a:p>
                      <a:pPr algn="l"/>
                      <a:r>
                        <a:rPr lang="en-US" sz="1800" dirty="0" smtClean="0"/>
                        <a:t>Calculator for adding and subtracting (mass</a:t>
                      </a:r>
                      <a:r>
                        <a:rPr lang="en-US" sz="1800" baseline="0" dirty="0" smtClean="0"/>
                        <a:t> produced)</a:t>
                      </a:r>
                      <a:endParaRPr lang="en-US" sz="1800" dirty="0"/>
                    </a:p>
                  </a:txBody>
                  <a:tcPr marT="45723" marB="45723"/>
                </a:tc>
              </a:tr>
              <a:tr h="381029">
                <a:tc>
                  <a:txBody>
                    <a:bodyPr/>
                    <a:lstStyle/>
                    <a:p>
                      <a:pPr algn="l"/>
                      <a:r>
                        <a:rPr lang="en-US" sz="1800" dirty="0" smtClean="0"/>
                        <a:t>1730-1780</a:t>
                      </a:r>
                      <a:endParaRPr lang="en-US" sz="1800" dirty="0"/>
                    </a:p>
                  </a:txBody>
                  <a:tcPr marT="45723" marB="45723"/>
                </a:tc>
                <a:tc>
                  <a:txBody>
                    <a:bodyPr/>
                    <a:lstStyle/>
                    <a:p>
                      <a:pPr algn="l"/>
                      <a:r>
                        <a:rPr lang="en-US" sz="1800" dirty="0" smtClean="0"/>
                        <a:t>Japanese</a:t>
                      </a:r>
                      <a:endParaRPr lang="en-US" sz="1800" dirty="0"/>
                    </a:p>
                  </a:txBody>
                  <a:tcPr marT="45723" marB="45723"/>
                </a:tc>
                <a:tc>
                  <a:txBody>
                    <a:bodyPr/>
                    <a:lstStyle/>
                    <a:p>
                      <a:pPr algn="l"/>
                      <a:r>
                        <a:rPr lang="en-US" sz="1800" dirty="0" smtClean="0"/>
                        <a:t>Clockwork automations</a:t>
                      </a:r>
                      <a:endParaRPr lang="en-US" sz="1800" dirty="0"/>
                    </a:p>
                  </a:txBody>
                  <a:tcPr marT="45723" marB="45723"/>
                </a:tc>
              </a:tr>
              <a:tr h="914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1812</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Charles Babbage</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Theory of automated computing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Difference Engine</a:t>
                      </a:r>
                    </a:p>
                  </a:txBody>
                  <a:tcPr marT="45723" marB="45723"/>
                </a:tc>
              </a:tr>
            </a:tbl>
          </a:graphicData>
        </a:graphic>
      </p:graphicFrame>
      <p:sp>
        <p:nvSpPr>
          <p:cNvPr id="19491" name="Rectangle 2"/>
          <p:cNvSpPr>
            <a:spLocks noChangeArrowheads="1"/>
          </p:cNvSpPr>
          <p:nvPr/>
        </p:nvSpPr>
        <p:spPr bwMode="auto">
          <a:xfrm>
            <a:off x="-33338" y="6492875"/>
            <a:ext cx="9144001"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Evolution of Robotics – </a:t>
            </a:r>
            <a:br>
              <a:rPr lang="en-US" dirty="0" smtClean="0"/>
            </a:br>
            <a:r>
              <a:rPr lang="en-US" dirty="0" smtClean="0"/>
              <a:t>The ABACUS</a:t>
            </a:r>
            <a:endParaRPr lang="en-US" dirty="0"/>
          </a:p>
        </p:txBody>
      </p:sp>
      <p:sp>
        <p:nvSpPr>
          <p:cNvPr id="20483"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F3937160-5C1F-40C2-938D-294DE6710A31}" type="slidenum">
              <a:rPr lang="en-US" smtClean="0"/>
              <a:pPr>
                <a:defRPr/>
              </a:pPr>
              <a:t>14</a:t>
            </a:fld>
            <a:endParaRPr lang="en-US"/>
          </a:p>
        </p:txBody>
      </p:sp>
      <p:pic>
        <p:nvPicPr>
          <p:cNvPr id="20485" name="Picture 6" descr="21252942_thbABACUS.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905125" y="1524000"/>
            <a:ext cx="3333750" cy="328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Rectangle 6"/>
          <p:cNvSpPr>
            <a:spLocks noChangeArrowheads="1"/>
          </p:cNvSpPr>
          <p:nvPr/>
        </p:nvSpPr>
        <p:spPr bwMode="auto">
          <a:xfrm>
            <a:off x="914400" y="4876800"/>
            <a:ext cx="6781800" cy="258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b="1" u="sng"/>
              <a:t>Abacus </a:t>
            </a:r>
            <a:r>
              <a:rPr lang="en-US"/>
              <a:t>- First Known Use: 14th century</a:t>
            </a:r>
          </a:p>
          <a:p>
            <a:r>
              <a:rPr lang="en-US" sz="1600"/>
              <a:t>Ancient Times: </a:t>
            </a:r>
            <a:r>
              <a:rPr lang="en-US" sz="1600" i="1"/>
              <a:t>The Salamis Tablet, the Roman Calculi and Hand-abacus are from the period c. 300 B.C to c. 500 A.D.</a:t>
            </a:r>
            <a:r>
              <a:rPr lang="en-US" sz="1600"/>
              <a:t> </a:t>
            </a:r>
          </a:p>
          <a:p>
            <a:endParaRPr lang="en-US"/>
          </a:p>
          <a:p>
            <a:r>
              <a:rPr lang="en-US"/>
              <a:t>An instrument for making calculations by sliding counters along rods or in grooves.</a:t>
            </a:r>
          </a:p>
          <a:p>
            <a:endParaRPr lang="en-US"/>
          </a:p>
          <a:p>
            <a:r>
              <a:rPr lang="en-US"/>
              <a:t/>
            </a:r>
            <a:br>
              <a:rPr lang="en-US"/>
            </a:br>
            <a:endParaRPr lang="en-US"/>
          </a:p>
        </p:txBody>
      </p:sp>
      <p:sp>
        <p:nvSpPr>
          <p:cNvPr id="20487" name="Rectangle 2"/>
          <p:cNvSpPr>
            <a:spLocks noChangeArrowheads="1"/>
          </p:cNvSpPr>
          <p:nvPr/>
        </p:nvSpPr>
        <p:spPr bwMode="auto">
          <a:xfrm>
            <a:off x="0" y="6553200"/>
            <a:ext cx="89916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Evolution of Robotics – </a:t>
            </a:r>
            <a:br>
              <a:rPr lang="en-US" dirty="0" smtClean="0"/>
            </a:br>
            <a:r>
              <a:rPr lang="en-US" sz="2700" dirty="0" smtClean="0"/>
              <a:t>charles </a:t>
            </a:r>
            <a:r>
              <a:rPr lang="en-US" sz="2700" dirty="0" err="1" smtClean="0"/>
              <a:t>babbage</a:t>
            </a:r>
            <a:r>
              <a:rPr lang="en-US" sz="2700" dirty="0" smtClean="0"/>
              <a:t> – difference engine</a:t>
            </a:r>
            <a:endParaRPr lang="en-US" sz="2700" dirty="0"/>
          </a:p>
        </p:txBody>
      </p:sp>
      <p:sp>
        <p:nvSpPr>
          <p:cNvPr id="21507"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87455387-FBF4-47A7-BE4A-0D65C167F09E}" type="slidenum">
              <a:rPr lang="en-US" smtClean="0"/>
              <a:pPr>
                <a:defRPr/>
              </a:pPr>
              <a:t>15</a:t>
            </a:fld>
            <a:endParaRPr lang="en-US"/>
          </a:p>
        </p:txBody>
      </p:sp>
      <p:sp>
        <p:nvSpPr>
          <p:cNvPr id="21509" name="Rectangle 18"/>
          <p:cNvSpPr>
            <a:spLocks noChangeArrowheads="1"/>
          </p:cNvSpPr>
          <p:nvPr/>
        </p:nvSpPr>
        <p:spPr bwMode="auto">
          <a:xfrm>
            <a:off x="0" y="650875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
        <p:nvSpPr>
          <p:cNvPr id="21510" name="Rectangle 6"/>
          <p:cNvSpPr>
            <a:spLocks noChangeArrowheads="1"/>
          </p:cNvSpPr>
          <p:nvPr/>
        </p:nvSpPr>
        <p:spPr bwMode="auto">
          <a:xfrm>
            <a:off x="685800" y="5172075"/>
            <a:ext cx="67818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a:p>
            <a:r>
              <a:rPr lang="en-US"/>
              <a:t/>
            </a:r>
            <a:br>
              <a:rPr lang="en-US"/>
            </a:br>
            <a:endParaRPr lang="en-US"/>
          </a:p>
        </p:txBody>
      </p:sp>
      <p:pic>
        <p:nvPicPr>
          <p:cNvPr id="21511" name="Picture 7" descr="1046027_thbCharlesBabbage.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124200" y="1654175"/>
            <a:ext cx="2336800" cy="314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2" name="TextBox 8"/>
          <p:cNvSpPr txBox="1">
            <a:spLocks noChangeArrowheads="1"/>
          </p:cNvSpPr>
          <p:nvPr/>
        </p:nvSpPr>
        <p:spPr bwMode="auto">
          <a:xfrm>
            <a:off x="161925" y="4876800"/>
            <a:ext cx="7878763"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u="sng"/>
              <a:t>Difference Engine </a:t>
            </a:r>
            <a:r>
              <a:rPr lang="en-US"/>
              <a:t>-  In </a:t>
            </a:r>
            <a:r>
              <a:rPr lang="en-US" b="1" u="sng"/>
              <a:t>1821</a:t>
            </a:r>
            <a:r>
              <a:rPr lang="en-US"/>
              <a:t> Babbage invented an Engine to manufacture </a:t>
            </a:r>
          </a:p>
          <a:p>
            <a:pPr eaLnBrk="1" hangingPunct="1"/>
            <a:r>
              <a:rPr lang="en-US"/>
              <a:t>error-free mathematical tables, </a:t>
            </a:r>
            <a:r>
              <a:rPr lang="en-US" b="1" u="sng"/>
              <a:t>Difference Engine No.1</a:t>
            </a:r>
            <a:r>
              <a:rPr lang="en-US"/>
              <a:t>, the world's first </a:t>
            </a:r>
          </a:p>
          <a:p>
            <a:pPr eaLnBrk="1" hangingPunct="1"/>
            <a:r>
              <a:rPr lang="en-US"/>
              <a:t>programmable automatic digital calculating machine, in which the only </a:t>
            </a:r>
          </a:p>
          <a:p>
            <a:pPr eaLnBrk="1" hangingPunct="1"/>
            <a:r>
              <a:rPr lang="en-US"/>
              <a:t>human intervention was the setting of the machine at the start of the </a:t>
            </a:r>
          </a:p>
          <a:p>
            <a:pPr eaLnBrk="1" hangingPunct="1"/>
            <a:r>
              <a:rPr lang="en-US"/>
              <a:t>production of a table and the turning of its handle.</a:t>
            </a:r>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I – Evolution of Robotics (2 of 10)</a:t>
            </a:r>
            <a:endParaRPr lang="en-US" dirty="0"/>
          </a:p>
        </p:txBody>
      </p:sp>
      <p:sp>
        <p:nvSpPr>
          <p:cNvPr id="22531"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BC45BF16-CA7D-42C7-9A83-A6FDB33068EE}" type="slidenum">
              <a:rPr lang="en-US" smtClean="0"/>
              <a:pPr>
                <a:defRPr/>
              </a:pPr>
              <a:t>16</a:t>
            </a:fld>
            <a:endParaRPr lang="en-US"/>
          </a:p>
        </p:txBody>
      </p:sp>
      <p:graphicFrame>
        <p:nvGraphicFramePr>
          <p:cNvPr id="6" name="Table 5"/>
          <p:cNvGraphicFramePr>
            <a:graphicFrameLocks noGrp="1"/>
          </p:cNvGraphicFramePr>
          <p:nvPr/>
        </p:nvGraphicFramePr>
        <p:xfrm>
          <a:off x="381000" y="1752600"/>
          <a:ext cx="7391400" cy="4435476"/>
        </p:xfrm>
        <a:graphic>
          <a:graphicData uri="http://schemas.openxmlformats.org/drawingml/2006/table">
            <a:tbl>
              <a:tblPr firstRow="1" bandRow="1">
                <a:tableStyleId>{ED083AE6-46FA-4A59-8FB0-9F97EB10719F}</a:tableStyleId>
              </a:tblPr>
              <a:tblGrid>
                <a:gridCol w="2463800"/>
                <a:gridCol w="2463800"/>
                <a:gridCol w="2463800"/>
              </a:tblGrid>
              <a:tr h="396297">
                <a:tc>
                  <a:txBody>
                    <a:bodyPr/>
                    <a:lstStyle/>
                    <a:p>
                      <a:pPr algn="ctr"/>
                      <a:r>
                        <a:rPr lang="en-US" sz="2000" dirty="0" smtClean="0"/>
                        <a:t>Timeline</a:t>
                      </a:r>
                      <a:endParaRPr lang="en-US" sz="2000" dirty="0"/>
                    </a:p>
                  </a:txBody>
                  <a:tcPr marT="45727" marB="45727"/>
                </a:tc>
                <a:tc>
                  <a:txBody>
                    <a:bodyPr/>
                    <a:lstStyle/>
                    <a:p>
                      <a:pPr algn="ctr"/>
                      <a:r>
                        <a:rPr lang="en-US" sz="2000" dirty="0" smtClean="0"/>
                        <a:t>Robot Developer</a:t>
                      </a:r>
                      <a:endParaRPr lang="en-US" sz="2000" dirty="0"/>
                    </a:p>
                  </a:txBody>
                  <a:tcPr marT="45727" marB="45727"/>
                </a:tc>
                <a:tc>
                  <a:txBody>
                    <a:bodyPr/>
                    <a:lstStyle/>
                    <a:p>
                      <a:pPr algn="ctr"/>
                      <a:r>
                        <a:rPr lang="en-US" sz="2000" dirty="0" smtClean="0"/>
                        <a:t>Robot Description</a:t>
                      </a:r>
                      <a:endParaRPr lang="en-US" sz="2000" dirty="0"/>
                    </a:p>
                  </a:txBody>
                  <a:tcPr marT="45727" marB="45727"/>
                </a:tc>
              </a:tr>
              <a:tr h="381055">
                <a:tc>
                  <a:txBody>
                    <a:bodyPr/>
                    <a:lstStyle/>
                    <a:p>
                      <a:pPr algn="l"/>
                      <a:r>
                        <a:rPr lang="en-US" sz="1800" dirty="0" smtClean="0"/>
                        <a:t>1833</a:t>
                      </a:r>
                      <a:endParaRPr lang="en-US" sz="1800" dirty="0"/>
                    </a:p>
                  </a:txBody>
                  <a:tcPr marT="45727" marB="45727"/>
                </a:tc>
                <a:tc>
                  <a:txBody>
                    <a:bodyPr/>
                    <a:lstStyle/>
                    <a:p>
                      <a:pPr algn="l"/>
                      <a:r>
                        <a:rPr lang="en-US" sz="1800" dirty="0" smtClean="0"/>
                        <a:t>Charles Babbage</a:t>
                      </a:r>
                      <a:endParaRPr lang="en-US" sz="1800" dirty="0"/>
                    </a:p>
                  </a:txBody>
                  <a:tcPr marT="45727" marB="45727"/>
                </a:tc>
                <a:tc>
                  <a:txBody>
                    <a:bodyPr/>
                    <a:lstStyle/>
                    <a:p>
                      <a:pPr algn="l"/>
                      <a:r>
                        <a:rPr lang="en-US" sz="1800" dirty="0" smtClean="0"/>
                        <a:t>Analytical engine</a:t>
                      </a:r>
                      <a:endParaRPr lang="en-US" sz="1800" dirty="0"/>
                    </a:p>
                  </a:txBody>
                  <a:tcPr marT="45727" marB="45727"/>
                </a:tc>
              </a:tr>
              <a:tr h="1188890">
                <a:tc>
                  <a:txBody>
                    <a:bodyPr/>
                    <a:lstStyle/>
                    <a:p>
                      <a:pPr algn="l"/>
                      <a:r>
                        <a:rPr lang="en-US" sz="1800" dirty="0" smtClean="0"/>
                        <a:t>1880s</a:t>
                      </a:r>
                      <a:endParaRPr lang="en-US" sz="1800" dirty="0"/>
                    </a:p>
                  </a:txBody>
                  <a:tcPr marT="45727" marB="45727"/>
                </a:tc>
                <a:tc>
                  <a:txBody>
                    <a:bodyPr/>
                    <a:lstStyle/>
                    <a:p>
                      <a:pPr algn="l"/>
                      <a:r>
                        <a:rPr lang="en-US" sz="1800" dirty="0" smtClean="0"/>
                        <a:t>Railroads</a:t>
                      </a:r>
                      <a:endParaRPr lang="en-US" sz="1800" dirty="0"/>
                    </a:p>
                  </a:txBody>
                  <a:tcPr marT="45727" marB="45727"/>
                </a:tc>
                <a:tc>
                  <a:txBody>
                    <a:bodyPr/>
                    <a:lstStyle/>
                    <a:p>
                      <a:pPr algn="l"/>
                      <a:r>
                        <a:rPr lang="en-US" sz="1800" dirty="0" smtClean="0"/>
                        <a:t>Automaton</a:t>
                      </a:r>
                      <a:r>
                        <a:rPr lang="en-US" sz="1800" baseline="0" dirty="0" smtClean="0"/>
                        <a:t> railroad signal that looks like a man and operates on electricity</a:t>
                      </a:r>
                      <a:endParaRPr lang="en-US" sz="1800" dirty="0"/>
                    </a:p>
                  </a:txBody>
                  <a:tcPr marT="45727" marB="45727"/>
                </a:tc>
              </a:tr>
              <a:tr h="914531">
                <a:tc>
                  <a:txBody>
                    <a:bodyPr/>
                    <a:lstStyle/>
                    <a:p>
                      <a:pPr algn="l"/>
                      <a:r>
                        <a:rPr lang="en-US" sz="1800" dirty="0" smtClean="0"/>
                        <a:t>1890 </a:t>
                      </a:r>
                      <a:endParaRPr lang="en-US" sz="1800" dirty="0"/>
                    </a:p>
                  </a:txBody>
                  <a:tcPr marT="45727" marB="45727"/>
                </a:tc>
                <a:tc>
                  <a:txBody>
                    <a:bodyPr/>
                    <a:lstStyle/>
                    <a:p>
                      <a:pPr algn="l"/>
                      <a:r>
                        <a:rPr lang="en-US" sz="1800" dirty="0" smtClean="0"/>
                        <a:t>Herman Hollerith</a:t>
                      </a:r>
                      <a:endParaRPr lang="en-US" sz="1800" dirty="0"/>
                    </a:p>
                  </a:txBody>
                  <a:tcPr marT="45727" marB="45727"/>
                </a:tc>
                <a:tc>
                  <a:txBody>
                    <a:bodyPr/>
                    <a:lstStyle/>
                    <a:p>
                      <a:pPr algn="l"/>
                      <a:r>
                        <a:rPr lang="en-US" sz="1800" dirty="0" smtClean="0"/>
                        <a:t>Punch card tabulating equipment for U.S. census</a:t>
                      </a:r>
                      <a:endParaRPr lang="en-US" sz="1800" dirty="0"/>
                    </a:p>
                  </a:txBody>
                  <a:tcPr marT="45727" marB="45727"/>
                </a:tc>
              </a:tr>
              <a:tr h="640172">
                <a:tc>
                  <a:txBody>
                    <a:bodyPr/>
                    <a:lstStyle/>
                    <a:p>
                      <a:pPr algn="l"/>
                      <a:r>
                        <a:rPr lang="en-US" sz="1800" dirty="0" smtClean="0"/>
                        <a:t>1900</a:t>
                      </a:r>
                      <a:endParaRPr lang="en-US" sz="1800" dirty="0"/>
                    </a:p>
                  </a:txBody>
                  <a:tcPr marT="45727" marB="45727"/>
                </a:tc>
                <a:tc>
                  <a:txBody>
                    <a:bodyPr/>
                    <a:lstStyle/>
                    <a:p>
                      <a:pPr algn="l"/>
                      <a:r>
                        <a:rPr lang="en-US" sz="1800" dirty="0" smtClean="0"/>
                        <a:t>James Power</a:t>
                      </a:r>
                      <a:endParaRPr lang="en-US" sz="1800" dirty="0"/>
                    </a:p>
                  </a:txBody>
                  <a:tcPr marT="45727" marB="45727"/>
                </a:tc>
                <a:tc>
                  <a:txBody>
                    <a:bodyPr/>
                    <a:lstStyle/>
                    <a:p>
                      <a:pPr algn="l"/>
                      <a:r>
                        <a:rPr lang="en-US" sz="1800" dirty="0" smtClean="0"/>
                        <a:t>1900</a:t>
                      </a:r>
                      <a:r>
                        <a:rPr lang="en-US" sz="1800" baseline="0" dirty="0" smtClean="0"/>
                        <a:t> census with simultaneous punching</a:t>
                      </a:r>
                      <a:endParaRPr lang="en-US" sz="1800" dirty="0"/>
                    </a:p>
                  </a:txBody>
                  <a:tcPr marT="45727" marB="45727"/>
                </a:tc>
              </a:tr>
              <a:tr h="914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1921</a:t>
                      </a:r>
                    </a:p>
                  </a:txBody>
                  <a:tcPr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Karel</a:t>
                      </a:r>
                      <a:r>
                        <a:rPr lang="en-US" sz="1800" baseline="0" dirty="0" smtClean="0"/>
                        <a:t> Capek</a:t>
                      </a:r>
                      <a:endParaRPr lang="en-US" sz="1800" dirty="0" smtClean="0"/>
                    </a:p>
                  </a:txBody>
                  <a:tcPr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First use of the word </a:t>
                      </a:r>
                      <a:r>
                        <a:rPr lang="en-US" sz="1800" i="1" dirty="0" smtClean="0"/>
                        <a:t>robot</a:t>
                      </a:r>
                      <a:r>
                        <a:rPr lang="en-US" sz="1800" dirty="0" smtClean="0"/>
                        <a:t>,</a:t>
                      </a:r>
                      <a:r>
                        <a:rPr lang="en-US" sz="1800" baseline="0" dirty="0" smtClean="0"/>
                        <a:t> in the play </a:t>
                      </a:r>
                      <a:r>
                        <a:rPr lang="en-US" sz="1800" i="1" baseline="0" dirty="0" err="1" smtClean="0"/>
                        <a:t>Rossum’s</a:t>
                      </a:r>
                      <a:r>
                        <a:rPr lang="en-US" sz="1800" i="1" baseline="0" dirty="0" smtClean="0"/>
                        <a:t> Universal Robots</a:t>
                      </a:r>
                      <a:endParaRPr lang="en-US" sz="1800" i="1" dirty="0" smtClean="0"/>
                    </a:p>
                  </a:txBody>
                  <a:tcPr marT="45727" marB="45727"/>
                </a:tc>
              </a:tr>
            </a:tbl>
          </a:graphicData>
        </a:graphic>
      </p:graphicFrame>
      <p:sp>
        <p:nvSpPr>
          <p:cNvPr id="22563" name="Rectangle 2"/>
          <p:cNvSpPr>
            <a:spLocks noChangeArrowheads="1"/>
          </p:cNvSpPr>
          <p:nvPr/>
        </p:nvSpPr>
        <p:spPr bwMode="auto">
          <a:xfrm>
            <a:off x="0" y="6475413"/>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Evolution of Robotics - </a:t>
            </a:r>
            <a:r>
              <a:rPr lang="en-US" sz="2600" dirty="0" smtClean="0"/>
              <a:t>Herman Hollerith - Punch Cards </a:t>
            </a:r>
            <a:endParaRPr lang="en-US" sz="2600" dirty="0"/>
          </a:p>
        </p:txBody>
      </p:sp>
      <p:sp>
        <p:nvSpPr>
          <p:cNvPr id="23555"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52B1CA7A-20EB-478C-846F-36266D5DA920}" type="slidenum">
              <a:rPr lang="en-US" smtClean="0"/>
              <a:pPr>
                <a:defRPr/>
              </a:pPr>
              <a:t>17</a:t>
            </a:fld>
            <a:endParaRPr lang="en-US"/>
          </a:p>
        </p:txBody>
      </p:sp>
      <p:pic>
        <p:nvPicPr>
          <p:cNvPr id="23557" name="Picture 6" descr="hh-tabulator.gif"/>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0" y="1600200"/>
            <a:ext cx="3781425" cy="320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8" name="TextBox 7"/>
          <p:cNvSpPr txBox="1">
            <a:spLocks noChangeArrowheads="1"/>
          </p:cNvSpPr>
          <p:nvPr/>
        </p:nvSpPr>
        <p:spPr bwMode="auto">
          <a:xfrm>
            <a:off x="76200" y="4876800"/>
            <a:ext cx="87630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u="sng"/>
              <a:t>Herman Hollerith</a:t>
            </a:r>
            <a:r>
              <a:rPr lang="en-US" i="1"/>
              <a:t> </a:t>
            </a:r>
            <a:r>
              <a:rPr lang="en-US"/>
              <a:t>invented and used a </a:t>
            </a:r>
            <a:r>
              <a:rPr lang="en-US" b="1" u="sng"/>
              <a:t>punched card device </a:t>
            </a:r>
            <a:r>
              <a:rPr lang="en-US"/>
              <a:t>to help analyze </a:t>
            </a:r>
          </a:p>
          <a:p>
            <a:pPr eaLnBrk="1" hangingPunct="1"/>
            <a:r>
              <a:rPr lang="en-US"/>
              <a:t>the 1890 US census data. Herman Hollerith's great breakthrough was his use </a:t>
            </a:r>
          </a:p>
          <a:p>
            <a:pPr eaLnBrk="1" hangingPunct="1"/>
            <a:r>
              <a:rPr lang="en-US"/>
              <a:t>of electricity to read, count, and sort punched cards whose holes represented </a:t>
            </a:r>
          </a:p>
          <a:p>
            <a:pPr eaLnBrk="1" hangingPunct="1"/>
            <a:r>
              <a:rPr lang="en-US"/>
              <a:t>data gathered by the census-takers. His machines were used for the </a:t>
            </a:r>
            <a:r>
              <a:rPr lang="en-US" b="1" u="sng"/>
              <a:t>1890</a:t>
            </a:r>
            <a:r>
              <a:rPr lang="en-US"/>
              <a:t> </a:t>
            </a:r>
          </a:p>
          <a:p>
            <a:pPr eaLnBrk="1" hangingPunct="1"/>
            <a:r>
              <a:rPr lang="en-US"/>
              <a:t>census and accomplished in one year what would have taken nearly ten years </a:t>
            </a:r>
          </a:p>
          <a:p>
            <a:pPr eaLnBrk="1" hangingPunct="1"/>
            <a:r>
              <a:rPr lang="en-US"/>
              <a:t>of hand tabulating.</a:t>
            </a:r>
          </a:p>
        </p:txBody>
      </p:sp>
      <p:sp>
        <p:nvSpPr>
          <p:cNvPr id="23559" name="Rectangle 2"/>
          <p:cNvSpPr>
            <a:spLocks noChangeArrowheads="1"/>
          </p:cNvSpPr>
          <p:nvPr/>
        </p:nvSpPr>
        <p:spPr bwMode="auto">
          <a:xfrm>
            <a:off x="0" y="6588125"/>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I – Evolution of Robotics (3 of 10)</a:t>
            </a:r>
            <a:endParaRPr lang="en-US" dirty="0"/>
          </a:p>
        </p:txBody>
      </p:sp>
      <p:sp>
        <p:nvSpPr>
          <p:cNvPr id="24579"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C736DCD6-A181-4A20-9DD9-6CC7E5E68290}" type="slidenum">
              <a:rPr lang="en-US" smtClean="0"/>
              <a:pPr>
                <a:defRPr/>
              </a:pPr>
              <a:t>18</a:t>
            </a:fld>
            <a:endParaRPr lang="en-US"/>
          </a:p>
        </p:txBody>
      </p:sp>
      <p:graphicFrame>
        <p:nvGraphicFramePr>
          <p:cNvPr id="6" name="Table 5"/>
          <p:cNvGraphicFramePr>
            <a:graphicFrameLocks noGrp="1"/>
          </p:cNvGraphicFramePr>
          <p:nvPr/>
        </p:nvGraphicFramePr>
        <p:xfrm>
          <a:off x="381000" y="1752600"/>
          <a:ext cx="7391400" cy="4602420"/>
        </p:xfrm>
        <a:graphic>
          <a:graphicData uri="http://schemas.openxmlformats.org/drawingml/2006/table">
            <a:tbl>
              <a:tblPr firstRow="1" bandRow="1">
                <a:tableStyleId>{ED083AE6-46FA-4A59-8FB0-9F97EB10719F}</a:tableStyleId>
              </a:tblPr>
              <a:tblGrid>
                <a:gridCol w="2463800"/>
                <a:gridCol w="2463800"/>
                <a:gridCol w="2463800"/>
              </a:tblGrid>
              <a:tr h="396209">
                <a:tc>
                  <a:txBody>
                    <a:bodyPr/>
                    <a:lstStyle/>
                    <a:p>
                      <a:pPr algn="ctr"/>
                      <a:r>
                        <a:rPr lang="en-US" sz="2000" dirty="0" smtClean="0"/>
                        <a:t>Timeline</a:t>
                      </a:r>
                      <a:endParaRPr lang="en-US" sz="2000" dirty="0"/>
                    </a:p>
                  </a:txBody>
                  <a:tcPr marT="45714" marB="45714"/>
                </a:tc>
                <a:tc>
                  <a:txBody>
                    <a:bodyPr/>
                    <a:lstStyle/>
                    <a:p>
                      <a:pPr algn="ctr"/>
                      <a:r>
                        <a:rPr lang="en-US" sz="2000" dirty="0" smtClean="0"/>
                        <a:t>Robot Developer</a:t>
                      </a:r>
                      <a:endParaRPr lang="en-US" sz="2000" dirty="0"/>
                    </a:p>
                  </a:txBody>
                  <a:tcPr marT="45714" marB="45714"/>
                </a:tc>
                <a:tc>
                  <a:txBody>
                    <a:bodyPr/>
                    <a:lstStyle/>
                    <a:p>
                      <a:pPr algn="ctr"/>
                      <a:r>
                        <a:rPr lang="en-US" sz="2000" dirty="0" smtClean="0"/>
                        <a:t>Robot Description</a:t>
                      </a:r>
                      <a:endParaRPr lang="en-US" sz="2000" dirty="0"/>
                    </a:p>
                  </a:txBody>
                  <a:tcPr marT="45714" marB="45714"/>
                </a:tc>
              </a:tr>
              <a:tr h="1188640">
                <a:tc>
                  <a:txBody>
                    <a:bodyPr/>
                    <a:lstStyle/>
                    <a:p>
                      <a:pPr algn="l"/>
                      <a:r>
                        <a:rPr lang="en-US" sz="1800" dirty="0" smtClean="0"/>
                        <a:t>1939</a:t>
                      </a:r>
                      <a:endParaRPr lang="en-US" sz="1800" dirty="0"/>
                    </a:p>
                  </a:txBody>
                  <a:tcPr marT="45714" marB="45714"/>
                </a:tc>
                <a:tc>
                  <a:txBody>
                    <a:bodyPr/>
                    <a:lstStyle/>
                    <a:p>
                      <a:pPr algn="l"/>
                      <a:r>
                        <a:rPr lang="en-US" sz="1800" dirty="0" smtClean="0"/>
                        <a:t>John V. Atanasoff</a:t>
                      </a:r>
                      <a:endParaRPr lang="en-US" sz="1800" dirty="0"/>
                    </a:p>
                  </a:txBody>
                  <a:tcPr marT="45714" marB="45714"/>
                </a:tc>
                <a:tc>
                  <a:txBody>
                    <a:bodyPr/>
                    <a:lstStyle/>
                    <a:p>
                      <a:pPr algn="l"/>
                      <a:r>
                        <a:rPr lang="en-US" sz="1800" dirty="0" smtClean="0"/>
                        <a:t>ABC model computer (Atanasoff-Berry computer),  first electronic computer</a:t>
                      </a:r>
                      <a:endParaRPr lang="en-US" sz="1800" dirty="0"/>
                    </a:p>
                  </a:txBody>
                  <a:tcPr marT="45714" marB="45714"/>
                </a:tc>
              </a:tr>
              <a:tr h="1188640">
                <a:tc>
                  <a:txBody>
                    <a:bodyPr/>
                    <a:lstStyle/>
                    <a:p>
                      <a:pPr algn="l"/>
                      <a:r>
                        <a:rPr lang="en-US" sz="1800" dirty="0" smtClean="0"/>
                        <a:t>1939-1944</a:t>
                      </a:r>
                      <a:endParaRPr lang="en-US" sz="1800" dirty="0"/>
                    </a:p>
                  </a:txBody>
                  <a:tcPr marT="45714" marB="45714"/>
                </a:tc>
                <a:tc>
                  <a:txBody>
                    <a:bodyPr/>
                    <a:lstStyle/>
                    <a:p>
                      <a:pPr algn="l"/>
                      <a:r>
                        <a:rPr lang="en-US" sz="1800" dirty="0" smtClean="0"/>
                        <a:t>Howard H. Aiken</a:t>
                      </a:r>
                      <a:endParaRPr lang="en-US" sz="1800" dirty="0"/>
                    </a:p>
                  </a:txBody>
                  <a:tcPr marT="45714" marB="45714"/>
                </a:tc>
                <a:tc>
                  <a:txBody>
                    <a:bodyPr/>
                    <a:lstStyle/>
                    <a:p>
                      <a:pPr algn="l"/>
                      <a:r>
                        <a:rPr lang="en-US" sz="1800" dirty="0" smtClean="0"/>
                        <a:t>Harvard/IBM Mark I electromechanical</a:t>
                      </a:r>
                      <a:r>
                        <a:rPr lang="en-US" sz="1800" baseline="0" dirty="0" smtClean="0"/>
                        <a:t> calculator</a:t>
                      </a:r>
                    </a:p>
                    <a:p>
                      <a:pPr algn="l"/>
                      <a:endParaRPr lang="en-US" sz="1800" dirty="0"/>
                    </a:p>
                  </a:txBody>
                  <a:tcPr marT="45714" marB="45714"/>
                </a:tc>
              </a:tr>
              <a:tr h="914337">
                <a:tc>
                  <a:txBody>
                    <a:bodyPr/>
                    <a:lstStyle/>
                    <a:p>
                      <a:pPr algn="l"/>
                      <a:r>
                        <a:rPr lang="en-US" sz="1800" dirty="0" smtClean="0"/>
                        <a:t>1940</a:t>
                      </a:r>
                      <a:endParaRPr lang="en-US" sz="1800" dirty="0"/>
                    </a:p>
                  </a:txBody>
                  <a:tcPr marT="45714" marB="45714"/>
                </a:tc>
                <a:tc>
                  <a:txBody>
                    <a:bodyPr/>
                    <a:lstStyle/>
                    <a:p>
                      <a:pPr algn="l"/>
                      <a:r>
                        <a:rPr lang="en-US" sz="1800" dirty="0" err="1" smtClean="0"/>
                        <a:t>Issac</a:t>
                      </a:r>
                      <a:r>
                        <a:rPr lang="en-US" sz="1800" dirty="0" smtClean="0"/>
                        <a:t> Asimov</a:t>
                      </a:r>
                      <a:endParaRPr lang="en-US" sz="1800" dirty="0"/>
                    </a:p>
                  </a:txBody>
                  <a:tcPr marT="45714" marB="45714"/>
                </a:tc>
                <a:tc>
                  <a:txBody>
                    <a:bodyPr/>
                    <a:lstStyle/>
                    <a:p>
                      <a:pPr algn="l"/>
                      <a:r>
                        <a:rPr lang="en-US" sz="1800" dirty="0" smtClean="0"/>
                        <a:t>First use of the</a:t>
                      </a:r>
                      <a:r>
                        <a:rPr lang="en-US" sz="1800" baseline="0" dirty="0" smtClean="0"/>
                        <a:t> word </a:t>
                      </a:r>
                      <a:r>
                        <a:rPr lang="en-US" sz="1800" i="1" baseline="0" dirty="0" smtClean="0"/>
                        <a:t>robotics</a:t>
                      </a:r>
                    </a:p>
                    <a:p>
                      <a:pPr algn="l"/>
                      <a:endParaRPr lang="en-US" sz="1800" i="1" dirty="0"/>
                    </a:p>
                  </a:txBody>
                  <a:tcPr marT="45714" marB="45714"/>
                </a:tc>
              </a:tr>
              <a:tr h="914337">
                <a:tc>
                  <a:txBody>
                    <a:bodyPr/>
                    <a:lstStyle/>
                    <a:p>
                      <a:pPr algn="l"/>
                      <a:r>
                        <a:rPr lang="en-US" sz="1800" dirty="0" smtClean="0"/>
                        <a:t>1945</a:t>
                      </a:r>
                      <a:endParaRPr lang="en-US" sz="1800" dirty="0"/>
                    </a:p>
                  </a:txBody>
                  <a:tcPr marT="45714" marB="45714"/>
                </a:tc>
                <a:tc>
                  <a:txBody>
                    <a:bodyPr/>
                    <a:lstStyle/>
                    <a:p>
                      <a:pPr algn="l"/>
                      <a:r>
                        <a:rPr lang="en-US" sz="1800" dirty="0" err="1" smtClean="0"/>
                        <a:t>Mauchly</a:t>
                      </a:r>
                      <a:r>
                        <a:rPr lang="en-US" sz="1800" dirty="0" smtClean="0"/>
                        <a:t> and Eckert</a:t>
                      </a:r>
                      <a:endParaRPr lang="en-US" sz="1800" dirty="0"/>
                    </a:p>
                  </a:txBody>
                  <a:tcPr marT="45714" marB="45714"/>
                </a:tc>
                <a:tc>
                  <a:txBody>
                    <a:bodyPr/>
                    <a:lstStyle/>
                    <a:p>
                      <a:pPr algn="l"/>
                      <a:r>
                        <a:rPr lang="en-US" sz="1800" dirty="0" smtClean="0"/>
                        <a:t>ENIAC,</a:t>
                      </a:r>
                      <a:r>
                        <a:rPr lang="en-US" sz="1800" baseline="0" dirty="0" smtClean="0"/>
                        <a:t> </a:t>
                      </a:r>
                      <a:r>
                        <a:rPr lang="en-US" sz="1800" dirty="0" smtClean="0"/>
                        <a:t>first useful electronic computer</a:t>
                      </a:r>
                    </a:p>
                    <a:p>
                      <a:pPr algn="l"/>
                      <a:endParaRPr lang="en-US" sz="1800" dirty="0"/>
                    </a:p>
                  </a:txBody>
                  <a:tcPr marT="45714" marB="45714"/>
                </a:tc>
              </a:tr>
            </a:tbl>
          </a:graphicData>
        </a:graphic>
      </p:graphicFrame>
      <p:sp>
        <p:nvSpPr>
          <p:cNvPr id="24607" name="Rectangle 2"/>
          <p:cNvSpPr>
            <a:spLocks noChangeArrowheads="1"/>
          </p:cNvSpPr>
          <p:nvPr/>
        </p:nvSpPr>
        <p:spPr bwMode="auto">
          <a:xfrm>
            <a:off x="0" y="64770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Evolution of Robotics –</a:t>
            </a:r>
            <a:r>
              <a:rPr lang="en-US" sz="3600" dirty="0" smtClean="0"/>
              <a:t>ENIAC electronic computer</a:t>
            </a:r>
            <a:endParaRPr lang="en-US" sz="3600" dirty="0"/>
          </a:p>
        </p:txBody>
      </p:sp>
      <p:sp>
        <p:nvSpPr>
          <p:cNvPr id="25603"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AA00851C-F45E-4105-92FF-06A58AEF9AA7}" type="slidenum">
              <a:rPr lang="en-US" smtClean="0"/>
              <a:pPr>
                <a:defRPr/>
              </a:pPr>
              <a:t>19</a:t>
            </a:fld>
            <a:endParaRPr lang="en-US"/>
          </a:p>
        </p:txBody>
      </p:sp>
      <p:pic>
        <p:nvPicPr>
          <p:cNvPr id="25605" name="Picture 6" descr="eniac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0" y="1676400"/>
            <a:ext cx="4162425" cy="302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6" name="TextBox 7"/>
          <p:cNvSpPr txBox="1">
            <a:spLocks noChangeArrowheads="1"/>
          </p:cNvSpPr>
          <p:nvPr/>
        </p:nvSpPr>
        <p:spPr bwMode="auto">
          <a:xfrm>
            <a:off x="76200" y="4876800"/>
            <a:ext cx="794385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 </a:t>
            </a:r>
            <a:r>
              <a:rPr lang="en-US" b="1" u="sng"/>
              <a:t>1945</a:t>
            </a:r>
            <a:r>
              <a:rPr lang="en-US"/>
              <a:t>, </a:t>
            </a:r>
            <a:r>
              <a:rPr lang="en-US" b="1" u="sng"/>
              <a:t>John Mauchly </a:t>
            </a:r>
            <a:r>
              <a:rPr lang="en-US"/>
              <a:t>and </a:t>
            </a:r>
            <a:r>
              <a:rPr lang="en-US" b="1" u="sng"/>
              <a:t>John Presper Eckert </a:t>
            </a:r>
            <a:r>
              <a:rPr lang="en-US"/>
              <a:t>developed the </a:t>
            </a:r>
            <a:r>
              <a:rPr lang="en-US" b="1" u="sng"/>
              <a:t>ENIAC I </a:t>
            </a:r>
          </a:p>
          <a:p>
            <a:pPr eaLnBrk="1" hangingPunct="1"/>
            <a:r>
              <a:rPr lang="en-US"/>
              <a:t>(</a:t>
            </a:r>
            <a:r>
              <a:rPr lang="en-US" i="1"/>
              <a:t>Electrical Numerical Integrator And Calculator</a:t>
            </a:r>
            <a:r>
              <a:rPr lang="en-US"/>
              <a:t>). The American military </a:t>
            </a:r>
          </a:p>
          <a:p>
            <a:pPr eaLnBrk="1" hangingPunct="1"/>
            <a:r>
              <a:rPr lang="en-US"/>
              <a:t>sponsored their research; the army needed a computer for calculating </a:t>
            </a:r>
          </a:p>
          <a:p>
            <a:pPr eaLnBrk="1" hangingPunct="1"/>
            <a:r>
              <a:rPr lang="en-US"/>
              <a:t>artillery-firing tables, the settings used for different weapons under varied </a:t>
            </a:r>
          </a:p>
          <a:p>
            <a:pPr eaLnBrk="1" hangingPunct="1"/>
            <a:r>
              <a:rPr lang="en-US"/>
              <a:t>conditions for target accuracy.</a:t>
            </a:r>
          </a:p>
        </p:txBody>
      </p:sp>
      <p:sp>
        <p:nvSpPr>
          <p:cNvPr id="25607" name="Rectangle 2"/>
          <p:cNvSpPr>
            <a:spLocks noChangeArrowheads="1"/>
          </p:cNvSpPr>
          <p:nvPr/>
        </p:nvSpPr>
        <p:spPr bwMode="auto">
          <a:xfrm>
            <a:off x="0" y="6477000"/>
            <a:ext cx="89916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introduction</a:t>
            </a:r>
            <a:endParaRPr lang="en-US" dirty="0"/>
          </a:p>
        </p:txBody>
      </p:sp>
      <p:sp>
        <p:nvSpPr>
          <p:cNvPr id="8195" name="Content Placeholder 2"/>
          <p:cNvSpPr>
            <a:spLocks noGrp="1"/>
          </p:cNvSpPr>
          <p:nvPr>
            <p:ph idx="1"/>
          </p:nvPr>
        </p:nvSpPr>
        <p:spPr/>
        <p:txBody>
          <a:bodyPr/>
          <a:lstStyle/>
          <a:p>
            <a:pPr eaLnBrk="1" hangingPunct="1"/>
            <a:r>
              <a:rPr lang="en-US" sz="2800" smtClean="0"/>
              <a:t>The purpose of this lesson is to identify areas in robotics where quality, reliability, and safety can be designed into a product. We will learn specifically about the Evolution of Robotics and Robot Classifications.</a:t>
            </a:r>
          </a:p>
          <a:p>
            <a:pPr algn="just" eaLnBrk="1" hangingPunct="1">
              <a:buFont typeface="Wingdings 2" pitchFamily="18" charset="2"/>
              <a:buNone/>
            </a:pPr>
            <a:endParaRPr lang="en-US" sz="2800" smtClean="0"/>
          </a:p>
          <a:p>
            <a:pPr algn="just" eaLnBrk="1" hangingPunct="1">
              <a:buFont typeface="Wingdings 2" pitchFamily="18" charset="2"/>
              <a:buNone/>
            </a:pPr>
            <a:endParaRPr lang="en-US" sz="2800" smtClean="0"/>
          </a:p>
        </p:txBody>
      </p:sp>
      <p:sp>
        <p:nvSpPr>
          <p:cNvPr id="8196" name="Footer Placeholder 4"/>
          <p:cNvSpPr>
            <a:spLocks noGrp="1"/>
          </p:cNvSpPr>
          <p:nvPr>
            <p:ph type="ftr" sz="quarter" idx="11"/>
          </p:nvPr>
        </p:nvSpPr>
        <p:spPr bwMode="auto">
          <a:xfrm>
            <a:off x="-76200" y="6315075"/>
            <a:ext cx="9220200" cy="5397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rIns="9144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mtClean="0">
                <a:latin typeface="Times New Roman" pitchFamily="18" charset="0"/>
                <a:cs typeface="Calibri" pitchFamily="34" charset="0"/>
              </a:rPr>
              <a:t>Copyright © Texas Education Agency, 2012. All rights reserved.</a:t>
            </a:r>
            <a:endParaRPr lang="en-US" sz="1100" smtClean="0">
              <a:latin typeface="Calibri" pitchFamily="34" charset="0"/>
              <a:cs typeface="Calibri" pitchFamily="34" charset="0"/>
            </a:endParaRPr>
          </a:p>
          <a:p>
            <a:pPr algn="ctr" eaLnBrk="1" fontAlgn="base" hangingPunct="1">
              <a:spcBef>
                <a:spcPct val="0"/>
              </a:spcBef>
              <a:spcAft>
                <a:spcPct val="0"/>
              </a:spcAft>
            </a:pPr>
            <a:endParaRPr lang="en-US" smtClean="0">
              <a:solidFill>
                <a:schemeClr val="tx2"/>
              </a:solidFill>
              <a:latin typeface="Times New Roman" pitchFamily="18" charset="0"/>
              <a:cs typeface="Times New Roman" pitchFamily="18" charset="0"/>
            </a:endParaRPr>
          </a:p>
        </p:txBody>
      </p:sp>
      <p:pic>
        <p:nvPicPr>
          <p:cNvPr id="8197" name="Picture 6" descr="20058474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23925" y="4770438"/>
            <a:ext cx="1971675" cy="170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7" descr="21367835_thm.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733800" y="5105400"/>
            <a:ext cx="1219200" cy="120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icture 8" descr="21704959_thb.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943600" y="4213225"/>
            <a:ext cx="146367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pPr>
              <a:defRPr/>
            </a:pPr>
            <a:fld id="{C348AFAA-7CED-4129-BEB7-A6461C32A4A8}" type="slidenum">
              <a:rPr lang="en-US" smtClean="0"/>
              <a:pPr>
                <a:defRPr/>
              </a:pPr>
              <a:t>2</a:t>
            </a:fld>
            <a:endParaRPr lang="en-US"/>
          </a:p>
        </p:txBody>
      </p:sp>
    </p:spTree>
  </p:cSld>
  <p:clrMapOvr>
    <a:masterClrMapping/>
  </p:clrMapOvr>
  <p:transition spd="med">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I – Evolution of Robotics (4 of 10)</a:t>
            </a:r>
            <a:endParaRPr lang="en-US" dirty="0"/>
          </a:p>
        </p:txBody>
      </p:sp>
      <p:sp>
        <p:nvSpPr>
          <p:cNvPr id="26627"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BEF789E6-02EE-4A27-B92A-2CB20623EC73}" type="slidenum">
              <a:rPr lang="en-US" smtClean="0"/>
              <a:pPr>
                <a:defRPr/>
              </a:pPr>
              <a:t>20</a:t>
            </a:fld>
            <a:endParaRPr lang="en-US"/>
          </a:p>
        </p:txBody>
      </p:sp>
      <p:graphicFrame>
        <p:nvGraphicFramePr>
          <p:cNvPr id="6" name="Table 5"/>
          <p:cNvGraphicFramePr>
            <a:graphicFrameLocks noGrp="1"/>
          </p:cNvGraphicFramePr>
          <p:nvPr/>
        </p:nvGraphicFramePr>
        <p:xfrm>
          <a:off x="457200" y="1752600"/>
          <a:ext cx="7391400" cy="3687872"/>
        </p:xfrm>
        <a:graphic>
          <a:graphicData uri="http://schemas.openxmlformats.org/drawingml/2006/table">
            <a:tbl>
              <a:tblPr firstRow="1" bandRow="1">
                <a:tableStyleId>{ED083AE6-46FA-4A59-8FB0-9F97EB10719F}</a:tableStyleId>
              </a:tblPr>
              <a:tblGrid>
                <a:gridCol w="2463800"/>
                <a:gridCol w="2463800"/>
                <a:gridCol w="2463800"/>
              </a:tblGrid>
              <a:tr h="396177">
                <a:tc>
                  <a:txBody>
                    <a:bodyPr/>
                    <a:lstStyle/>
                    <a:p>
                      <a:pPr algn="ctr"/>
                      <a:r>
                        <a:rPr lang="en-US" sz="2000" dirty="0" smtClean="0"/>
                        <a:t>Timeline</a:t>
                      </a:r>
                      <a:endParaRPr lang="en-US" sz="2000" dirty="0"/>
                    </a:p>
                  </a:txBody>
                  <a:tcPr marT="45694" marB="45694"/>
                </a:tc>
                <a:tc>
                  <a:txBody>
                    <a:bodyPr/>
                    <a:lstStyle/>
                    <a:p>
                      <a:pPr algn="ctr"/>
                      <a:r>
                        <a:rPr lang="en-US" sz="2000" dirty="0" smtClean="0"/>
                        <a:t>Robot Developer</a:t>
                      </a:r>
                      <a:endParaRPr lang="en-US" sz="2000" dirty="0"/>
                    </a:p>
                  </a:txBody>
                  <a:tcPr marT="45694" marB="45694"/>
                </a:tc>
                <a:tc>
                  <a:txBody>
                    <a:bodyPr/>
                    <a:lstStyle/>
                    <a:p>
                      <a:pPr algn="ctr"/>
                      <a:r>
                        <a:rPr lang="en-US" sz="2000" dirty="0" smtClean="0"/>
                        <a:t>Robot Description</a:t>
                      </a:r>
                      <a:endParaRPr lang="en-US" sz="2000" dirty="0"/>
                    </a:p>
                  </a:txBody>
                  <a:tcPr marT="45694" marB="45694"/>
                </a:tc>
              </a:tr>
              <a:tr h="1462944">
                <a:tc>
                  <a:txBody>
                    <a:bodyPr/>
                    <a:lstStyle/>
                    <a:p>
                      <a:pPr algn="l"/>
                      <a:r>
                        <a:rPr lang="en-US" sz="1800" dirty="0" smtClean="0"/>
                        <a:t>1956</a:t>
                      </a:r>
                      <a:endParaRPr lang="en-US" sz="1800" dirty="0"/>
                    </a:p>
                  </a:txBody>
                  <a:tcPr marT="45694" marB="45694"/>
                </a:tc>
                <a:tc>
                  <a:txBody>
                    <a:bodyPr/>
                    <a:lstStyle/>
                    <a:p>
                      <a:pPr algn="l"/>
                      <a:r>
                        <a:rPr lang="en-US" sz="1800" dirty="0" smtClean="0"/>
                        <a:t>George </a:t>
                      </a:r>
                      <a:r>
                        <a:rPr lang="en-US" sz="1800" dirty="0" err="1" smtClean="0"/>
                        <a:t>Devol</a:t>
                      </a:r>
                      <a:endParaRPr lang="en-US" sz="1800" dirty="0"/>
                    </a:p>
                  </a:txBody>
                  <a:tcPr marT="45694" marB="45694"/>
                </a:tc>
                <a:tc>
                  <a:txBody>
                    <a:bodyPr/>
                    <a:lstStyle/>
                    <a:p>
                      <a:pPr algn="l"/>
                      <a:r>
                        <a:rPr lang="en-US" sz="1800" dirty="0" smtClean="0"/>
                        <a:t>First programmable robot</a:t>
                      </a:r>
                      <a:r>
                        <a:rPr lang="en-US" sz="1800" baseline="0" dirty="0" smtClean="0"/>
                        <a:t> designed for what will become Unimation. U.S. patent issued in 1961.</a:t>
                      </a:r>
                      <a:endParaRPr lang="en-US" sz="1800" dirty="0"/>
                    </a:p>
                  </a:txBody>
                  <a:tcPr marT="45694" marB="45694"/>
                </a:tc>
              </a:tr>
              <a:tr h="914321">
                <a:tc>
                  <a:txBody>
                    <a:bodyPr/>
                    <a:lstStyle/>
                    <a:p>
                      <a:pPr algn="l"/>
                      <a:r>
                        <a:rPr lang="en-US" sz="1800" dirty="0" smtClean="0"/>
                        <a:t>1959</a:t>
                      </a:r>
                      <a:endParaRPr lang="en-US" sz="1800" dirty="0"/>
                    </a:p>
                  </a:txBody>
                  <a:tcPr marT="45694" marB="45694"/>
                </a:tc>
                <a:tc>
                  <a:txBody>
                    <a:bodyPr/>
                    <a:lstStyle/>
                    <a:p>
                      <a:pPr algn="l"/>
                      <a:r>
                        <a:rPr lang="en-US" sz="1800" dirty="0" smtClean="0"/>
                        <a:t>Planet Corp.</a:t>
                      </a:r>
                      <a:endParaRPr lang="en-US" sz="1800" dirty="0"/>
                    </a:p>
                  </a:txBody>
                  <a:tcPr marT="45694" marB="45694"/>
                </a:tc>
                <a:tc>
                  <a:txBody>
                    <a:bodyPr/>
                    <a:lstStyle/>
                    <a:p>
                      <a:pPr algn="l"/>
                      <a:r>
                        <a:rPr lang="en-US" sz="1800" dirty="0" smtClean="0"/>
                        <a:t>Marketing of first commercially available robot</a:t>
                      </a:r>
                      <a:endParaRPr lang="en-US" sz="1800" dirty="0"/>
                    </a:p>
                  </a:txBody>
                  <a:tcPr marT="45694" marB="45694"/>
                </a:tc>
              </a:tr>
              <a:tr h="914321">
                <a:tc>
                  <a:txBody>
                    <a:bodyPr/>
                    <a:lstStyle/>
                    <a:p>
                      <a:pPr algn="l"/>
                      <a:r>
                        <a:rPr lang="en-US" sz="1800" dirty="0" smtClean="0"/>
                        <a:t>1961</a:t>
                      </a:r>
                      <a:endParaRPr lang="en-US" sz="1800" dirty="0"/>
                    </a:p>
                  </a:txBody>
                  <a:tcPr marT="45694" marB="45694"/>
                </a:tc>
                <a:tc>
                  <a:txBody>
                    <a:bodyPr/>
                    <a:lstStyle/>
                    <a:p>
                      <a:pPr algn="l"/>
                      <a:r>
                        <a:rPr lang="en-US" sz="1800" dirty="0" smtClean="0"/>
                        <a:t>Unimation</a:t>
                      </a:r>
                      <a:endParaRPr lang="en-US" sz="1800" dirty="0"/>
                    </a:p>
                  </a:txBody>
                  <a:tcPr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First Unimate robot installed to tend a die casting machine</a:t>
                      </a:r>
                      <a:endParaRPr lang="en-US" sz="1800" i="1" dirty="0" smtClean="0"/>
                    </a:p>
                  </a:txBody>
                  <a:tcPr marT="45694" marB="45694"/>
                </a:tc>
              </a:tr>
            </a:tbl>
          </a:graphicData>
        </a:graphic>
      </p:graphicFrame>
      <p:sp>
        <p:nvSpPr>
          <p:cNvPr id="26651" name="Rectangle 2"/>
          <p:cNvSpPr>
            <a:spLocks noChangeArrowheads="1"/>
          </p:cNvSpPr>
          <p:nvPr/>
        </p:nvSpPr>
        <p:spPr bwMode="auto">
          <a:xfrm>
            <a:off x="0" y="64770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Evolution of Robotics – </a:t>
            </a:r>
            <a:r>
              <a:rPr lang="en-US" dirty="0" err="1" smtClean="0"/>
              <a:t>unimate</a:t>
            </a:r>
            <a:r>
              <a:rPr lang="en-US" dirty="0" smtClean="0"/>
              <a:t> robot</a:t>
            </a:r>
            <a:endParaRPr lang="en-US" dirty="0"/>
          </a:p>
        </p:txBody>
      </p:sp>
      <p:sp>
        <p:nvSpPr>
          <p:cNvPr id="27651"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E7E2BC02-3B2B-4EA4-AAB4-A4CE1D5E570D}" type="slidenum">
              <a:rPr lang="en-US" smtClean="0"/>
              <a:pPr>
                <a:defRPr/>
              </a:pPr>
              <a:t>21</a:t>
            </a:fld>
            <a:endParaRPr lang="en-US"/>
          </a:p>
        </p:txBody>
      </p:sp>
      <p:sp>
        <p:nvSpPr>
          <p:cNvPr id="27653" name="TextBox 7"/>
          <p:cNvSpPr txBox="1">
            <a:spLocks noChangeArrowheads="1"/>
          </p:cNvSpPr>
          <p:nvPr/>
        </p:nvSpPr>
        <p:spPr bwMode="auto">
          <a:xfrm>
            <a:off x="304800" y="4876800"/>
            <a:ext cx="7818438"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The first </a:t>
            </a:r>
            <a:r>
              <a:rPr lang="en-US" b="1"/>
              <a:t>Unimate</a:t>
            </a:r>
            <a:r>
              <a:rPr lang="en-US"/>
              <a:t> was installed at a plant to work with heated die-casting machines. In fact most Unimates were sold to extract die castings from die casting machines and to perform spot welding on auto bodies, both tasks being particularly hateful jobs for people.</a:t>
            </a:r>
            <a:br>
              <a:rPr lang="en-US"/>
            </a:br>
            <a:r>
              <a:rPr lang="en-US"/>
              <a:t/>
            </a:r>
            <a:br>
              <a:rPr lang="en-US"/>
            </a:br>
            <a:endParaRPr lang="en-US"/>
          </a:p>
        </p:txBody>
      </p:sp>
      <p:pic>
        <p:nvPicPr>
          <p:cNvPr id="8" name="Picture 7" descr="22021681_th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2713" y="1654175"/>
            <a:ext cx="3095625" cy="3105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655" name="Rectangle 2"/>
          <p:cNvSpPr>
            <a:spLocks noChangeArrowheads="1"/>
          </p:cNvSpPr>
          <p:nvPr/>
        </p:nvSpPr>
        <p:spPr bwMode="auto">
          <a:xfrm>
            <a:off x="76200" y="6507163"/>
            <a:ext cx="89916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I – Evolution of Robotics (5 of 10)</a:t>
            </a:r>
            <a:endParaRPr lang="en-US" dirty="0"/>
          </a:p>
        </p:txBody>
      </p:sp>
      <p:sp>
        <p:nvSpPr>
          <p:cNvPr id="28675"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110232FC-B646-4391-B4CA-D71ABAE0F9A1}" type="slidenum">
              <a:rPr lang="en-US" smtClean="0"/>
              <a:pPr>
                <a:defRPr/>
              </a:pPr>
              <a:t>22</a:t>
            </a:fld>
            <a:endParaRPr lang="en-US"/>
          </a:p>
        </p:txBody>
      </p:sp>
      <p:graphicFrame>
        <p:nvGraphicFramePr>
          <p:cNvPr id="6" name="Table 5"/>
          <p:cNvGraphicFramePr>
            <a:graphicFrameLocks noGrp="1"/>
          </p:cNvGraphicFramePr>
          <p:nvPr/>
        </p:nvGraphicFramePr>
        <p:xfrm>
          <a:off x="381000" y="1752600"/>
          <a:ext cx="7391400" cy="4511676"/>
        </p:xfrm>
        <a:graphic>
          <a:graphicData uri="http://schemas.openxmlformats.org/drawingml/2006/table">
            <a:tbl>
              <a:tblPr firstRow="1" bandRow="1">
                <a:tableStyleId>{ED083AE6-46FA-4A59-8FB0-9F97EB10719F}</a:tableStyleId>
              </a:tblPr>
              <a:tblGrid>
                <a:gridCol w="2463800"/>
                <a:gridCol w="2463800"/>
                <a:gridCol w="2463800"/>
              </a:tblGrid>
              <a:tr h="396296">
                <a:tc>
                  <a:txBody>
                    <a:bodyPr/>
                    <a:lstStyle/>
                    <a:p>
                      <a:pPr algn="ctr"/>
                      <a:r>
                        <a:rPr lang="en-US" sz="2000" dirty="0" smtClean="0"/>
                        <a:t>Timeline</a:t>
                      </a:r>
                      <a:endParaRPr lang="en-US" sz="2000" dirty="0"/>
                    </a:p>
                  </a:txBody>
                  <a:tcPr marT="45726" marB="45726"/>
                </a:tc>
                <a:tc>
                  <a:txBody>
                    <a:bodyPr/>
                    <a:lstStyle/>
                    <a:p>
                      <a:pPr algn="ctr"/>
                      <a:r>
                        <a:rPr lang="en-US" sz="2000" dirty="0" smtClean="0"/>
                        <a:t>Robot Developer</a:t>
                      </a:r>
                      <a:endParaRPr lang="en-US" sz="2000" dirty="0"/>
                    </a:p>
                  </a:txBody>
                  <a:tcPr marT="45726" marB="45726"/>
                </a:tc>
                <a:tc>
                  <a:txBody>
                    <a:bodyPr/>
                    <a:lstStyle/>
                    <a:p>
                      <a:pPr algn="ctr"/>
                      <a:r>
                        <a:rPr lang="en-US" sz="2000" dirty="0" smtClean="0"/>
                        <a:t>Robot Description</a:t>
                      </a:r>
                      <a:endParaRPr lang="en-US" sz="2000" dirty="0"/>
                    </a:p>
                  </a:txBody>
                  <a:tcPr marT="45726" marB="45726"/>
                </a:tc>
              </a:tr>
              <a:tr h="1737605">
                <a:tc>
                  <a:txBody>
                    <a:bodyPr/>
                    <a:lstStyle/>
                    <a:p>
                      <a:pPr algn="l"/>
                      <a:r>
                        <a:rPr lang="en-US" sz="1800" dirty="0" smtClean="0"/>
                        <a:t>1964</a:t>
                      </a:r>
                      <a:endParaRPr lang="en-US" sz="1800" dirty="0"/>
                    </a:p>
                  </a:txBody>
                  <a:tcPr marT="45726" marB="45726"/>
                </a:tc>
                <a:tc>
                  <a:txBody>
                    <a:bodyPr/>
                    <a:lstStyle/>
                    <a:p>
                      <a:pPr algn="l"/>
                      <a:r>
                        <a:rPr lang="en-US" sz="1800" dirty="0" smtClean="0"/>
                        <a:t>MIT, Stanford,</a:t>
                      </a:r>
                      <a:r>
                        <a:rPr lang="en-US" sz="1800" baseline="0" dirty="0" smtClean="0"/>
                        <a:t>  and University of Edinburgh</a:t>
                      </a:r>
                      <a:endParaRPr lang="en-US" sz="1800" dirty="0"/>
                    </a:p>
                  </a:txBody>
                  <a:tcPr marT="45726" marB="45726"/>
                </a:tc>
                <a:tc>
                  <a:txBody>
                    <a:bodyPr/>
                    <a:lstStyle/>
                    <a:p>
                      <a:pPr algn="l"/>
                      <a:r>
                        <a:rPr lang="en-US" sz="1800" i="0" dirty="0" smtClean="0"/>
                        <a:t>Artificial</a:t>
                      </a:r>
                      <a:r>
                        <a:rPr lang="en-US" sz="1800" i="0" baseline="0" dirty="0" smtClean="0"/>
                        <a:t> Intelligence Research Laboratories opened at MIT, Stanford, and University of Edinburgh</a:t>
                      </a:r>
                    </a:p>
                    <a:p>
                      <a:pPr algn="l"/>
                      <a:endParaRPr lang="en-US" sz="1800" i="0" dirty="0" smtClean="0"/>
                    </a:p>
                  </a:txBody>
                  <a:tcPr marT="45726" marB="45726"/>
                </a:tc>
              </a:tr>
              <a:tr h="914529">
                <a:tc>
                  <a:txBody>
                    <a:bodyPr/>
                    <a:lstStyle/>
                    <a:p>
                      <a:pPr algn="l"/>
                      <a:r>
                        <a:rPr lang="en-US" sz="1800" dirty="0" smtClean="0"/>
                        <a:t>1968</a:t>
                      </a:r>
                      <a:endParaRPr lang="en-US" sz="1800" dirty="0"/>
                    </a:p>
                  </a:txBody>
                  <a:tcPr marT="45726" marB="45726"/>
                </a:tc>
                <a:tc>
                  <a:txBody>
                    <a:bodyPr/>
                    <a:lstStyle/>
                    <a:p>
                      <a:pPr algn="l"/>
                      <a:r>
                        <a:rPr lang="en-US" sz="1800" dirty="0" smtClean="0"/>
                        <a:t>Unimation</a:t>
                      </a:r>
                      <a:endParaRPr lang="en-US" sz="1800" dirty="0"/>
                    </a:p>
                  </a:txBody>
                  <a:tcPr marT="45726" marB="45726"/>
                </a:tc>
                <a:tc>
                  <a:txBody>
                    <a:bodyPr/>
                    <a:lstStyle/>
                    <a:p>
                      <a:pPr algn="l"/>
                      <a:r>
                        <a:rPr lang="en-US" sz="1800" dirty="0" smtClean="0"/>
                        <a:t>Unimation takes its first multi-robot order</a:t>
                      </a:r>
                    </a:p>
                    <a:p>
                      <a:pPr algn="l"/>
                      <a:endParaRPr lang="en-US" sz="1800" dirty="0" smtClean="0"/>
                    </a:p>
                  </a:txBody>
                  <a:tcPr marT="45726" marB="45726"/>
                </a:tc>
              </a:tr>
              <a:tr h="1463246">
                <a:tc>
                  <a:txBody>
                    <a:bodyPr/>
                    <a:lstStyle/>
                    <a:p>
                      <a:pPr algn="l"/>
                      <a:r>
                        <a:rPr lang="en-US" sz="1800" dirty="0" smtClean="0"/>
                        <a:t>1973</a:t>
                      </a:r>
                      <a:endParaRPr lang="en-US" sz="1800" dirty="0"/>
                    </a:p>
                  </a:txBody>
                  <a:tcPr marT="45726" marB="45726"/>
                </a:tc>
                <a:tc>
                  <a:txBody>
                    <a:bodyPr/>
                    <a:lstStyle/>
                    <a:p>
                      <a:pPr algn="l"/>
                      <a:r>
                        <a:rPr lang="en-US" sz="1800" dirty="0" smtClean="0"/>
                        <a:t>Cincinnati Milacron</a:t>
                      </a:r>
                      <a:endParaRPr lang="en-US" sz="1800" dirty="0"/>
                    </a:p>
                  </a:txBody>
                  <a:tcPr marT="45726" marB="45726"/>
                </a:tc>
                <a:tc>
                  <a:txBody>
                    <a:bodyPr/>
                    <a:lstStyle/>
                    <a:p>
                      <a:pPr algn="l"/>
                      <a:r>
                        <a:rPr lang="en-US" sz="1800" dirty="0" smtClean="0"/>
                        <a:t>First commercially available minicomputer-controlled industrial robot</a:t>
                      </a:r>
                    </a:p>
                    <a:p>
                      <a:pPr algn="l"/>
                      <a:endParaRPr lang="en-US" sz="1800" dirty="0" smtClean="0"/>
                    </a:p>
                  </a:txBody>
                  <a:tcPr marT="45726" marB="45726"/>
                </a:tc>
              </a:tr>
            </a:tbl>
          </a:graphicData>
        </a:graphic>
      </p:graphicFrame>
      <p:sp>
        <p:nvSpPr>
          <p:cNvPr id="28699" name="Rectangle 2"/>
          <p:cNvSpPr>
            <a:spLocks noChangeArrowheads="1"/>
          </p:cNvSpPr>
          <p:nvPr/>
        </p:nvSpPr>
        <p:spPr bwMode="auto">
          <a:xfrm>
            <a:off x="0" y="6496050"/>
            <a:ext cx="90678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Evolution of Robotics – </a:t>
            </a:r>
            <a:r>
              <a:rPr lang="en-US" sz="2700" dirty="0" smtClean="0"/>
              <a:t>Artificial intelligence </a:t>
            </a:r>
            <a:br>
              <a:rPr lang="en-US" sz="2700" dirty="0" smtClean="0"/>
            </a:br>
            <a:r>
              <a:rPr lang="en-US" sz="2700" dirty="0" smtClean="0"/>
              <a:t>research laboratories</a:t>
            </a:r>
            <a:endParaRPr lang="en-US" sz="2700" dirty="0"/>
          </a:p>
        </p:txBody>
      </p:sp>
      <p:sp>
        <p:nvSpPr>
          <p:cNvPr id="29699"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DD2571B7-8388-4B8B-8D83-6324F2D92649}" type="slidenum">
              <a:rPr lang="en-US" smtClean="0"/>
              <a:pPr>
                <a:defRPr/>
              </a:pPr>
              <a:t>23</a:t>
            </a:fld>
            <a:endParaRPr lang="en-US"/>
          </a:p>
        </p:txBody>
      </p:sp>
      <p:sp>
        <p:nvSpPr>
          <p:cNvPr id="29701" name="Rectangle 18"/>
          <p:cNvSpPr>
            <a:spLocks noChangeArrowheads="1"/>
          </p:cNvSpPr>
          <p:nvPr/>
        </p:nvSpPr>
        <p:spPr bwMode="auto">
          <a:xfrm>
            <a:off x="0" y="6497638"/>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
        <p:nvSpPr>
          <p:cNvPr id="29702" name="TextBox 6"/>
          <p:cNvSpPr txBox="1">
            <a:spLocks noChangeArrowheads="1"/>
          </p:cNvSpPr>
          <p:nvPr/>
        </p:nvSpPr>
        <p:spPr bwMode="auto">
          <a:xfrm>
            <a:off x="304800" y="5629275"/>
            <a:ext cx="76866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 </a:t>
            </a:r>
            <a:r>
              <a:rPr lang="en-US" b="1" u="sng"/>
              <a:t>1964</a:t>
            </a:r>
            <a:r>
              <a:rPr lang="en-US"/>
              <a:t>, the </a:t>
            </a:r>
            <a:r>
              <a:rPr lang="en-US" b="1" u="sng"/>
              <a:t>Artificial Intelligence Research Laboratories </a:t>
            </a:r>
            <a:r>
              <a:rPr lang="en-US"/>
              <a:t>open at </a:t>
            </a:r>
            <a:r>
              <a:rPr lang="en-US" i="1" u="sng"/>
              <a:t>MIT, </a:t>
            </a:r>
          </a:p>
          <a:p>
            <a:pPr eaLnBrk="1" hangingPunct="1"/>
            <a:r>
              <a:rPr lang="en-US" i="1" u="sng"/>
              <a:t>Stanford, and University of Edinburgh</a:t>
            </a:r>
            <a:r>
              <a:rPr lang="en-US"/>
              <a:t>.</a:t>
            </a:r>
          </a:p>
          <a:p>
            <a:pPr eaLnBrk="1" hangingPunct="1"/>
            <a:endParaRPr lang="en-US"/>
          </a:p>
        </p:txBody>
      </p:sp>
      <p:pic>
        <p:nvPicPr>
          <p:cNvPr id="29703" name="Picture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92363" y="2209800"/>
            <a:ext cx="3511550" cy="275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I – Evolution of Robotics (6 of 10)</a:t>
            </a:r>
            <a:endParaRPr lang="en-US" dirty="0"/>
          </a:p>
        </p:txBody>
      </p:sp>
      <p:sp>
        <p:nvSpPr>
          <p:cNvPr id="30723"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6D3BA4F1-FE0C-4581-B357-B62955E4C84C}" type="slidenum">
              <a:rPr lang="en-US" smtClean="0"/>
              <a:pPr>
                <a:defRPr/>
              </a:pPr>
              <a:t>24</a:t>
            </a:fld>
            <a:endParaRPr lang="en-US"/>
          </a:p>
        </p:txBody>
      </p:sp>
      <p:sp>
        <p:nvSpPr>
          <p:cNvPr id="30725" name="Rectangle 18"/>
          <p:cNvSpPr>
            <a:spLocks noChangeArrowheads="1"/>
          </p:cNvSpPr>
          <p:nvPr/>
        </p:nvSpPr>
        <p:spPr bwMode="auto">
          <a:xfrm>
            <a:off x="0" y="650875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graphicFrame>
        <p:nvGraphicFramePr>
          <p:cNvPr id="6" name="Table 5"/>
          <p:cNvGraphicFramePr>
            <a:graphicFrameLocks noGrp="1"/>
          </p:cNvGraphicFramePr>
          <p:nvPr/>
        </p:nvGraphicFramePr>
        <p:xfrm>
          <a:off x="381000" y="1752600"/>
          <a:ext cx="7391400" cy="4724400"/>
        </p:xfrm>
        <a:graphic>
          <a:graphicData uri="http://schemas.openxmlformats.org/drawingml/2006/table">
            <a:tbl>
              <a:tblPr firstRow="1" bandRow="1">
                <a:tableStyleId>{ED083AE6-46FA-4A59-8FB0-9F97EB10719F}</a:tableStyleId>
              </a:tblPr>
              <a:tblGrid>
                <a:gridCol w="2463800"/>
                <a:gridCol w="2463800"/>
                <a:gridCol w="2463800"/>
              </a:tblGrid>
              <a:tr h="381000">
                <a:tc>
                  <a:txBody>
                    <a:bodyPr/>
                    <a:lstStyle/>
                    <a:p>
                      <a:pPr algn="ctr"/>
                      <a:r>
                        <a:rPr lang="en-US" sz="2000" dirty="0" smtClean="0"/>
                        <a:t>Timeline</a:t>
                      </a:r>
                      <a:endParaRPr lang="en-US" sz="2000" dirty="0"/>
                    </a:p>
                  </a:txBody>
                  <a:tcPr/>
                </a:tc>
                <a:tc>
                  <a:txBody>
                    <a:bodyPr/>
                    <a:lstStyle/>
                    <a:p>
                      <a:pPr algn="ctr"/>
                      <a:r>
                        <a:rPr lang="en-US" sz="2000" dirty="0" smtClean="0"/>
                        <a:t>Robot Developer</a:t>
                      </a:r>
                      <a:endParaRPr lang="en-US" sz="2000" dirty="0"/>
                    </a:p>
                  </a:txBody>
                  <a:tcPr/>
                </a:tc>
                <a:tc>
                  <a:txBody>
                    <a:bodyPr/>
                    <a:lstStyle/>
                    <a:p>
                      <a:pPr algn="ctr"/>
                      <a:r>
                        <a:rPr lang="en-US" sz="2000" dirty="0" smtClean="0"/>
                        <a:t>Robot Description</a:t>
                      </a:r>
                      <a:endParaRPr lang="en-US" sz="2000" dirty="0"/>
                    </a:p>
                  </a:txBody>
                  <a:tcPr/>
                </a:tc>
              </a:tr>
              <a:tr h="381000">
                <a:tc>
                  <a:txBody>
                    <a:bodyPr/>
                    <a:lstStyle/>
                    <a:p>
                      <a:pPr algn="l"/>
                      <a:r>
                        <a:rPr lang="en-US" dirty="0" smtClean="0"/>
                        <a:t>1976</a:t>
                      </a:r>
                      <a:endParaRPr lang="en-US" dirty="0"/>
                    </a:p>
                  </a:txBody>
                  <a:tcPr/>
                </a:tc>
                <a:tc>
                  <a:txBody>
                    <a:bodyPr/>
                    <a:lstStyle/>
                    <a:p>
                      <a:pPr algn="l"/>
                      <a:r>
                        <a:rPr lang="en-US" dirty="0" smtClean="0"/>
                        <a:t>NASA</a:t>
                      </a:r>
                      <a:endParaRPr lang="en-US" dirty="0"/>
                    </a:p>
                  </a:txBody>
                  <a:tcPr/>
                </a:tc>
                <a:tc>
                  <a:txBody>
                    <a:bodyPr/>
                    <a:lstStyle/>
                    <a:p>
                      <a:pPr algn="l"/>
                      <a:r>
                        <a:rPr lang="en-US" dirty="0" smtClean="0"/>
                        <a:t>The robotic spacecraft </a:t>
                      </a:r>
                      <a:r>
                        <a:rPr lang="en-US" i="1" dirty="0" smtClean="0"/>
                        <a:t>Viking</a:t>
                      </a:r>
                      <a:r>
                        <a:rPr lang="en-US" dirty="0" smtClean="0"/>
                        <a:t> lands on the Martian surface</a:t>
                      </a:r>
                      <a:endParaRPr lang="en-US" dirty="0"/>
                    </a:p>
                  </a:txBody>
                  <a:tcPr/>
                </a:tc>
              </a:tr>
              <a:tr h="381000">
                <a:tc>
                  <a:txBody>
                    <a:bodyPr/>
                    <a:lstStyle/>
                    <a:p>
                      <a:pPr algn="l"/>
                      <a:r>
                        <a:rPr lang="en-US" dirty="0" smtClean="0"/>
                        <a:t>1979</a:t>
                      </a:r>
                      <a:endParaRPr lang="en-US" dirty="0"/>
                    </a:p>
                  </a:txBody>
                  <a:tcPr/>
                </a:tc>
                <a:tc>
                  <a:txBody>
                    <a:bodyPr/>
                    <a:lstStyle/>
                    <a:p>
                      <a:pPr algn="l"/>
                      <a:r>
                        <a:rPr lang="en-US" dirty="0" smtClean="0"/>
                        <a:t>Carnegie Mellon University</a:t>
                      </a:r>
                      <a:endParaRPr lang="en-US" dirty="0"/>
                    </a:p>
                  </a:txBody>
                  <a:tcPr/>
                </a:tc>
                <a:tc>
                  <a:txBody>
                    <a:bodyPr/>
                    <a:lstStyle/>
                    <a:p>
                      <a:pPr algn="l"/>
                      <a:r>
                        <a:rPr lang="en-US" dirty="0" smtClean="0">
                          <a:solidFill>
                            <a:schemeClr val="tx1"/>
                          </a:solidFill>
                        </a:rPr>
                        <a:t>The Robotics Institute at Carnegie Mellon</a:t>
                      </a:r>
                      <a:r>
                        <a:rPr lang="en-US" baseline="0" dirty="0" smtClean="0">
                          <a:solidFill>
                            <a:schemeClr val="tx1"/>
                          </a:solidFill>
                        </a:rPr>
                        <a:t> University is established.</a:t>
                      </a:r>
                      <a:endParaRPr lang="en-US" i="1" dirty="0">
                        <a:solidFill>
                          <a:schemeClr val="tx1"/>
                        </a:solidFill>
                      </a:endParaRPr>
                    </a:p>
                  </a:txBody>
                  <a:tcPr/>
                </a:tc>
              </a:tr>
              <a:tr h="381000">
                <a:tc>
                  <a:txBody>
                    <a:bodyPr/>
                    <a:lstStyle/>
                    <a:p>
                      <a:pPr algn="l"/>
                      <a:r>
                        <a:rPr lang="en-US" sz="1600" dirty="0" smtClean="0"/>
                        <a:t>1984</a:t>
                      </a:r>
                      <a:endParaRPr lang="en-US" sz="1600" dirty="0"/>
                    </a:p>
                  </a:txBody>
                  <a:tcPr/>
                </a:tc>
                <a:tc>
                  <a:txBody>
                    <a:bodyPr/>
                    <a:lstStyle/>
                    <a:p>
                      <a:pPr algn="l"/>
                      <a:r>
                        <a:rPr lang="en-US" sz="1600" dirty="0" smtClean="0"/>
                        <a:t>Joseph F.</a:t>
                      </a:r>
                      <a:r>
                        <a:rPr lang="en-US" sz="1600" baseline="0" dirty="0" smtClean="0"/>
                        <a:t> </a:t>
                      </a:r>
                      <a:r>
                        <a:rPr lang="en-US" sz="1600" baseline="0" dirty="0" err="1" smtClean="0"/>
                        <a:t>Engleberger</a:t>
                      </a:r>
                      <a:endParaRPr lang="en-US" sz="1600" dirty="0"/>
                    </a:p>
                  </a:txBody>
                  <a:tcPr/>
                </a:tc>
                <a:tc>
                  <a:txBody>
                    <a:bodyPr/>
                    <a:lstStyle/>
                    <a:p>
                      <a:pPr algn="l"/>
                      <a:r>
                        <a:rPr lang="en-US" sz="1600" dirty="0" smtClean="0"/>
                        <a:t>The “Father of Robotics” starts new computer called Transition Research Corp, concentrating on service</a:t>
                      </a:r>
                      <a:r>
                        <a:rPr lang="en-US" sz="1600" baseline="0" dirty="0" smtClean="0"/>
                        <a:t> robots</a:t>
                      </a:r>
                      <a:endParaRPr lang="en-US" sz="1600" dirty="0"/>
                    </a:p>
                  </a:txBody>
                  <a:tcPr/>
                </a:tc>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1987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James L.</a:t>
                      </a:r>
                      <a:r>
                        <a:rPr lang="en-US" baseline="0" dirty="0" smtClean="0"/>
                        <a:t> Fuller</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Hooter designed and built, becomes first college rally squad robot mascot</a:t>
                      </a:r>
                      <a:endParaRPr lang="en-US" i="1" dirty="0" smtClean="0"/>
                    </a:p>
                  </a:txBody>
                  <a:tcPr/>
                </a:tc>
              </a:tr>
            </a:tbl>
          </a:graphicData>
        </a:graphic>
      </p:graphicFrame>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Evolution of Robotics – </a:t>
            </a:r>
            <a:r>
              <a:rPr lang="en-US" sz="3600" dirty="0" smtClean="0"/>
              <a:t>Carnegie </a:t>
            </a:r>
            <a:r>
              <a:rPr lang="en-US" sz="3600" dirty="0" err="1" smtClean="0"/>
              <a:t>mellon</a:t>
            </a:r>
            <a:r>
              <a:rPr lang="en-US" sz="3600" dirty="0" smtClean="0"/>
              <a:t> university</a:t>
            </a:r>
            <a:endParaRPr lang="en-US" sz="3600" dirty="0"/>
          </a:p>
        </p:txBody>
      </p:sp>
      <p:sp>
        <p:nvSpPr>
          <p:cNvPr id="31747"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BCD81738-014E-4956-BD7E-319E7E907CF3}" type="slidenum">
              <a:rPr lang="en-US" smtClean="0"/>
              <a:pPr>
                <a:defRPr/>
              </a:pPr>
              <a:t>25</a:t>
            </a:fld>
            <a:endParaRPr lang="en-US"/>
          </a:p>
        </p:txBody>
      </p:sp>
      <p:sp>
        <p:nvSpPr>
          <p:cNvPr id="31749" name="TextBox 6"/>
          <p:cNvSpPr txBox="1">
            <a:spLocks noChangeArrowheads="1"/>
          </p:cNvSpPr>
          <p:nvPr/>
        </p:nvSpPr>
        <p:spPr bwMode="auto">
          <a:xfrm>
            <a:off x="228600" y="5705475"/>
            <a:ext cx="76612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The </a:t>
            </a:r>
            <a:r>
              <a:rPr lang="en-US" b="1" u="sng"/>
              <a:t>Robotics Institute at Carnegie Mellon University </a:t>
            </a:r>
            <a:r>
              <a:rPr lang="en-US"/>
              <a:t>is established in </a:t>
            </a:r>
          </a:p>
          <a:p>
            <a:pPr eaLnBrk="1" hangingPunct="1"/>
            <a:r>
              <a:rPr lang="en-US" b="1" u="sng"/>
              <a:t>1979</a:t>
            </a:r>
            <a:r>
              <a:rPr lang="en-US"/>
              <a:t>.</a:t>
            </a:r>
            <a:endParaRPr lang="en-US" i="1"/>
          </a:p>
          <a:p>
            <a:pPr eaLnBrk="1" hangingPunct="1"/>
            <a:endParaRPr lang="en-US"/>
          </a:p>
        </p:txBody>
      </p:sp>
      <p:pic>
        <p:nvPicPr>
          <p:cNvPr id="31750"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09788" y="2133600"/>
            <a:ext cx="3898900" cy="306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1" name="Rectangle 2"/>
          <p:cNvSpPr>
            <a:spLocks noChangeArrowheads="1"/>
          </p:cNvSpPr>
          <p:nvPr/>
        </p:nvSpPr>
        <p:spPr bwMode="auto">
          <a:xfrm>
            <a:off x="0" y="6505575"/>
            <a:ext cx="89916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I – Evolution of Robotics (7 of 10)</a:t>
            </a:r>
            <a:endParaRPr lang="en-US" dirty="0"/>
          </a:p>
        </p:txBody>
      </p:sp>
      <p:sp>
        <p:nvSpPr>
          <p:cNvPr id="32771"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198C5AFE-DDD9-43AE-A4B4-560747654C39}" type="slidenum">
              <a:rPr lang="en-US" smtClean="0"/>
              <a:pPr>
                <a:defRPr/>
              </a:pPr>
              <a:t>26</a:t>
            </a:fld>
            <a:endParaRPr lang="en-US"/>
          </a:p>
        </p:txBody>
      </p:sp>
      <p:graphicFrame>
        <p:nvGraphicFramePr>
          <p:cNvPr id="6" name="Table 5"/>
          <p:cNvGraphicFramePr>
            <a:graphicFrameLocks noGrp="1"/>
          </p:cNvGraphicFramePr>
          <p:nvPr/>
        </p:nvGraphicFramePr>
        <p:xfrm>
          <a:off x="381000" y="1600200"/>
          <a:ext cx="7391400" cy="4206875"/>
        </p:xfrm>
        <a:graphic>
          <a:graphicData uri="http://schemas.openxmlformats.org/drawingml/2006/table">
            <a:tbl>
              <a:tblPr firstRow="1" bandRow="1">
                <a:tableStyleId>{ED083AE6-46FA-4A59-8FB0-9F97EB10719F}</a:tableStyleId>
              </a:tblPr>
              <a:tblGrid>
                <a:gridCol w="2463800"/>
                <a:gridCol w="2463800"/>
                <a:gridCol w="2463800"/>
              </a:tblGrid>
              <a:tr h="396319">
                <a:tc>
                  <a:txBody>
                    <a:bodyPr/>
                    <a:lstStyle/>
                    <a:p>
                      <a:pPr algn="ctr"/>
                      <a:r>
                        <a:rPr lang="en-US" sz="2000" dirty="0" smtClean="0"/>
                        <a:t>Timeline</a:t>
                      </a:r>
                      <a:endParaRPr lang="en-US" sz="2000" dirty="0"/>
                    </a:p>
                  </a:txBody>
                  <a:tcPr marT="45729" marB="45729"/>
                </a:tc>
                <a:tc>
                  <a:txBody>
                    <a:bodyPr/>
                    <a:lstStyle/>
                    <a:p>
                      <a:pPr algn="ctr"/>
                      <a:r>
                        <a:rPr lang="en-US" sz="2000" dirty="0" smtClean="0"/>
                        <a:t>Robot Developer</a:t>
                      </a:r>
                      <a:endParaRPr lang="en-US" sz="2000" dirty="0"/>
                    </a:p>
                  </a:txBody>
                  <a:tcPr marT="45729" marB="45729"/>
                </a:tc>
                <a:tc>
                  <a:txBody>
                    <a:bodyPr/>
                    <a:lstStyle/>
                    <a:p>
                      <a:pPr algn="ctr"/>
                      <a:r>
                        <a:rPr lang="en-US" sz="2000" dirty="0" smtClean="0"/>
                        <a:t>Robot Description</a:t>
                      </a:r>
                      <a:endParaRPr lang="en-US" sz="2000" dirty="0"/>
                    </a:p>
                  </a:txBody>
                  <a:tcPr marT="45729" marB="45729"/>
                </a:tc>
              </a:tr>
              <a:tr h="1646044">
                <a:tc>
                  <a:txBody>
                    <a:bodyPr/>
                    <a:lstStyle/>
                    <a:p>
                      <a:pPr algn="l"/>
                      <a:r>
                        <a:rPr lang="en-US" sz="1700" dirty="0" smtClean="0"/>
                        <a:t>1989</a:t>
                      </a:r>
                      <a:endParaRPr lang="en-US" sz="1700" dirty="0"/>
                    </a:p>
                  </a:txBody>
                  <a:tcPr marT="45729" marB="45729"/>
                </a:tc>
                <a:tc>
                  <a:txBody>
                    <a:bodyPr/>
                    <a:lstStyle/>
                    <a:p>
                      <a:pPr algn="l"/>
                      <a:r>
                        <a:rPr lang="en-US" sz="1700" dirty="0" smtClean="0"/>
                        <a:t>FIRST</a:t>
                      </a:r>
                      <a:endParaRPr lang="en-US" sz="1700" dirty="0"/>
                    </a:p>
                  </a:txBody>
                  <a:tcPr marT="45729" marB="45729"/>
                </a:tc>
                <a:tc>
                  <a:txBody>
                    <a:bodyPr/>
                    <a:lstStyle/>
                    <a:p>
                      <a:pPr algn="l"/>
                      <a:r>
                        <a:rPr lang="en-US" sz="1700" i="1" dirty="0" smtClean="0"/>
                        <a:t>FIRST</a:t>
                      </a:r>
                      <a:r>
                        <a:rPr lang="en-US" sz="1700" dirty="0" smtClean="0"/>
                        <a:t> was founded in 1989 to inspire young people's interest and participation in science and technology.</a:t>
                      </a:r>
                    </a:p>
                    <a:p>
                      <a:pPr algn="l"/>
                      <a:endParaRPr lang="en-US" sz="1700" dirty="0"/>
                    </a:p>
                  </a:txBody>
                  <a:tcPr marT="45729" marB="45729"/>
                </a:tc>
              </a:tr>
              <a:tr h="2164512">
                <a:tc>
                  <a:txBody>
                    <a:bodyPr/>
                    <a:lstStyle/>
                    <a:p>
                      <a:pPr algn="l"/>
                      <a:r>
                        <a:rPr lang="en-US" sz="1700" dirty="0" smtClean="0"/>
                        <a:t>1993</a:t>
                      </a:r>
                      <a:endParaRPr lang="en-US" sz="1700" dirty="0"/>
                    </a:p>
                  </a:txBody>
                  <a:tcPr marT="45729" marB="45729"/>
                </a:tc>
                <a:tc>
                  <a:txBody>
                    <a:bodyPr/>
                    <a:lstStyle/>
                    <a:p>
                      <a:pPr algn="l"/>
                      <a:r>
                        <a:rPr lang="en-US" sz="1700" dirty="0" smtClean="0"/>
                        <a:t>BEST (Boosting Engineering, Science,</a:t>
                      </a:r>
                      <a:r>
                        <a:rPr lang="en-US" sz="1700" baseline="0" dirty="0" smtClean="0"/>
                        <a:t> and </a:t>
                      </a:r>
                      <a:r>
                        <a:rPr lang="en-US" sz="1700" dirty="0" smtClean="0"/>
                        <a:t>Technology)</a:t>
                      </a:r>
                      <a:endParaRPr lang="en-US" sz="1700" dirty="0"/>
                    </a:p>
                  </a:txBody>
                  <a:tcPr marT="45729" marB="45729"/>
                </a:tc>
                <a:tc>
                  <a:txBody>
                    <a:bodyPr/>
                    <a:lstStyle/>
                    <a:p>
                      <a:pPr algn="l"/>
                      <a:r>
                        <a:rPr lang="en-US" sz="1700" i="1" dirty="0" smtClean="0"/>
                        <a:t>BEST </a:t>
                      </a:r>
                      <a:r>
                        <a:rPr lang="en-US" sz="1700" i="0" dirty="0" smtClean="0"/>
                        <a:t>was</a:t>
                      </a:r>
                      <a:r>
                        <a:rPr lang="en-US" sz="1700" i="1" dirty="0" smtClean="0"/>
                        <a:t> </a:t>
                      </a:r>
                      <a:r>
                        <a:rPr lang="en-US" sz="1700" i="0" dirty="0" smtClean="0"/>
                        <a:t>founded in 1993 for the purpose of </a:t>
                      </a:r>
                      <a:r>
                        <a:rPr lang="en-US" sz="1700" b="1" i="0" u="sng" dirty="0" smtClean="0"/>
                        <a:t>B</a:t>
                      </a:r>
                      <a:r>
                        <a:rPr lang="en-US" sz="1700" i="0" dirty="0" smtClean="0"/>
                        <a:t>oosting </a:t>
                      </a:r>
                      <a:r>
                        <a:rPr lang="en-US" sz="1700" b="1" i="0" u="sng" dirty="0" smtClean="0"/>
                        <a:t>E</a:t>
                      </a:r>
                      <a:r>
                        <a:rPr lang="en-US" sz="1700" i="0" dirty="0" smtClean="0"/>
                        <a:t>ngineering, </a:t>
                      </a:r>
                      <a:r>
                        <a:rPr lang="en-US" sz="1700" b="1" i="0" u="sng" dirty="0" smtClean="0"/>
                        <a:t>S</a:t>
                      </a:r>
                      <a:r>
                        <a:rPr lang="en-US" sz="1700" i="0" dirty="0" smtClean="0"/>
                        <a:t>cience, and </a:t>
                      </a:r>
                      <a:r>
                        <a:rPr lang="en-US" sz="1700" b="1" i="0" u="sng" dirty="0" smtClean="0"/>
                        <a:t>T</a:t>
                      </a:r>
                      <a:r>
                        <a:rPr lang="en-US" sz="1700" i="0" dirty="0" smtClean="0"/>
                        <a:t>echnology; and is a Robotic Competition. </a:t>
                      </a:r>
                      <a:endParaRPr lang="en-US" sz="1700" dirty="0"/>
                    </a:p>
                  </a:txBody>
                  <a:tcPr marT="45729" marB="45729"/>
                </a:tc>
              </a:tr>
            </a:tbl>
          </a:graphicData>
        </a:graphic>
      </p:graphicFrame>
      <p:sp>
        <p:nvSpPr>
          <p:cNvPr id="32791" name="Rectangle 2"/>
          <p:cNvSpPr>
            <a:spLocks noChangeArrowheads="1"/>
          </p:cNvSpPr>
          <p:nvPr/>
        </p:nvSpPr>
        <p:spPr bwMode="auto">
          <a:xfrm>
            <a:off x="0" y="6496050"/>
            <a:ext cx="90678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Evolution of Robotics - FIRST</a:t>
            </a:r>
            <a:endParaRPr lang="en-US" dirty="0"/>
          </a:p>
        </p:txBody>
      </p:sp>
      <p:sp>
        <p:nvSpPr>
          <p:cNvPr id="33795" name="Content Placeholder 2"/>
          <p:cNvSpPr>
            <a:spLocks noGrp="1"/>
          </p:cNvSpPr>
          <p:nvPr>
            <p:ph idx="1"/>
          </p:nvPr>
        </p:nvSpPr>
        <p:spPr>
          <a:xfrm>
            <a:off x="533400" y="1600200"/>
            <a:ext cx="7239000" cy="4846638"/>
          </a:xfrm>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AED36762-2964-4E1E-9FA1-2933A8B58CE3}" type="slidenum">
              <a:rPr lang="en-US" smtClean="0"/>
              <a:pPr>
                <a:defRPr/>
              </a:pPr>
              <a:t>27</a:t>
            </a:fld>
            <a:endParaRPr lang="en-US"/>
          </a:p>
        </p:txBody>
      </p:sp>
      <p:sp>
        <p:nvSpPr>
          <p:cNvPr id="33797" name="Rectangle 18"/>
          <p:cNvSpPr>
            <a:spLocks noChangeArrowheads="1"/>
          </p:cNvSpPr>
          <p:nvPr/>
        </p:nvSpPr>
        <p:spPr bwMode="auto">
          <a:xfrm>
            <a:off x="0" y="650875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
        <p:nvSpPr>
          <p:cNvPr id="33798" name="TextBox 6"/>
          <p:cNvSpPr txBox="1">
            <a:spLocks noChangeArrowheads="1"/>
          </p:cNvSpPr>
          <p:nvPr/>
        </p:nvSpPr>
        <p:spPr bwMode="auto">
          <a:xfrm>
            <a:off x="557213" y="5562600"/>
            <a:ext cx="71786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u="sng"/>
              <a:t>FIRST</a:t>
            </a:r>
            <a:r>
              <a:rPr lang="en-US"/>
              <a:t> was </a:t>
            </a:r>
            <a:r>
              <a:rPr lang="en-US" b="1" u="sng"/>
              <a:t>founded in 1989 </a:t>
            </a:r>
            <a:r>
              <a:rPr lang="en-US"/>
              <a:t>to inspire young people's interest and </a:t>
            </a:r>
          </a:p>
          <a:p>
            <a:pPr eaLnBrk="1" hangingPunct="1"/>
            <a:r>
              <a:rPr lang="en-US"/>
              <a:t>participation in science and technology.</a:t>
            </a:r>
          </a:p>
          <a:p>
            <a:pPr eaLnBrk="1" hangingPunct="1"/>
            <a:endParaRPr lang="en-US"/>
          </a:p>
        </p:txBody>
      </p:sp>
      <p:pic>
        <p:nvPicPr>
          <p:cNvPr id="9" name="Picture 8" descr="23334423_th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33600" y="1982788"/>
            <a:ext cx="3876675" cy="3046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Evolution of Robotics - BEST</a:t>
            </a:r>
            <a:endParaRPr lang="en-US" dirty="0"/>
          </a:p>
        </p:txBody>
      </p:sp>
      <p:sp>
        <p:nvSpPr>
          <p:cNvPr id="34819"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8A77344C-C5C3-42AD-8EDD-6164075D59D9}" type="slidenum">
              <a:rPr lang="en-US" smtClean="0"/>
              <a:pPr>
                <a:defRPr/>
              </a:pPr>
              <a:t>28</a:t>
            </a:fld>
            <a:endParaRPr lang="en-US"/>
          </a:p>
        </p:txBody>
      </p:sp>
      <p:sp>
        <p:nvSpPr>
          <p:cNvPr id="34821" name="TextBox 6"/>
          <p:cNvSpPr txBox="1">
            <a:spLocks noChangeArrowheads="1"/>
          </p:cNvSpPr>
          <p:nvPr/>
        </p:nvSpPr>
        <p:spPr bwMode="auto">
          <a:xfrm>
            <a:off x="104775" y="5400675"/>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9" name="Picture 8" descr="23334375_th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90800" y="1847850"/>
            <a:ext cx="3038475" cy="3333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4823" name="Rectangle 2"/>
          <p:cNvSpPr>
            <a:spLocks noChangeArrowheads="1"/>
          </p:cNvSpPr>
          <p:nvPr/>
        </p:nvSpPr>
        <p:spPr bwMode="auto">
          <a:xfrm>
            <a:off x="0" y="64770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
        <p:nvSpPr>
          <p:cNvPr id="34824" name="TextBox 2"/>
          <p:cNvSpPr txBox="1">
            <a:spLocks noChangeArrowheads="1"/>
          </p:cNvSpPr>
          <p:nvPr/>
        </p:nvSpPr>
        <p:spPr bwMode="auto">
          <a:xfrm>
            <a:off x="381000" y="5770563"/>
            <a:ext cx="7467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u="sng"/>
              <a:t>BEST</a:t>
            </a:r>
            <a:r>
              <a:rPr lang="en-US" i="1"/>
              <a:t> </a:t>
            </a:r>
            <a:r>
              <a:rPr lang="en-US"/>
              <a:t>was</a:t>
            </a:r>
            <a:r>
              <a:rPr lang="en-US" i="1"/>
              <a:t> </a:t>
            </a:r>
            <a:r>
              <a:rPr lang="en-US" b="1" u="sng"/>
              <a:t>founded in 1993 </a:t>
            </a:r>
            <a:r>
              <a:rPr lang="en-US"/>
              <a:t>for the purpose of </a:t>
            </a:r>
            <a:r>
              <a:rPr lang="en-US" b="1" u="sng"/>
              <a:t>B</a:t>
            </a:r>
            <a:r>
              <a:rPr lang="en-US"/>
              <a:t>oosting </a:t>
            </a:r>
            <a:r>
              <a:rPr lang="en-US" b="1" u="sng"/>
              <a:t>E</a:t>
            </a:r>
            <a:r>
              <a:rPr lang="en-US"/>
              <a:t>ngineering, </a:t>
            </a:r>
            <a:r>
              <a:rPr lang="en-US" b="1" u="sng"/>
              <a:t>S</a:t>
            </a:r>
            <a:r>
              <a:rPr lang="en-US"/>
              <a:t>cience, and </a:t>
            </a:r>
            <a:r>
              <a:rPr lang="en-US" b="1" u="sng"/>
              <a:t>T</a:t>
            </a:r>
            <a:r>
              <a:rPr lang="en-US"/>
              <a:t>echnology. </a:t>
            </a:r>
          </a:p>
        </p:txBody>
      </p:sp>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I – Evolution of Robotics (8 </a:t>
            </a:r>
            <a:r>
              <a:rPr lang="en-US" dirty="0"/>
              <a:t>of 10)</a:t>
            </a:r>
          </a:p>
        </p:txBody>
      </p:sp>
      <p:sp>
        <p:nvSpPr>
          <p:cNvPr id="35843"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D3557891-BDA5-4B3A-BD0D-EAAB4E12FFBB}" type="slidenum">
              <a:rPr lang="en-US" smtClean="0"/>
              <a:pPr>
                <a:defRPr/>
              </a:pPr>
              <a:t>29</a:t>
            </a:fld>
            <a:endParaRPr lang="en-US"/>
          </a:p>
        </p:txBody>
      </p:sp>
      <p:graphicFrame>
        <p:nvGraphicFramePr>
          <p:cNvPr id="6" name="Table 5"/>
          <p:cNvGraphicFramePr>
            <a:graphicFrameLocks noGrp="1"/>
          </p:cNvGraphicFramePr>
          <p:nvPr/>
        </p:nvGraphicFramePr>
        <p:xfrm>
          <a:off x="381000" y="1600200"/>
          <a:ext cx="7391400" cy="4910355"/>
        </p:xfrm>
        <a:graphic>
          <a:graphicData uri="http://schemas.openxmlformats.org/drawingml/2006/table">
            <a:tbl>
              <a:tblPr firstRow="1" bandRow="1">
                <a:tableStyleId>{ED083AE6-46FA-4A59-8FB0-9F97EB10719F}</a:tableStyleId>
              </a:tblPr>
              <a:tblGrid>
                <a:gridCol w="2463800"/>
                <a:gridCol w="2463800"/>
                <a:gridCol w="2463800"/>
              </a:tblGrid>
              <a:tr h="396107">
                <a:tc>
                  <a:txBody>
                    <a:bodyPr/>
                    <a:lstStyle/>
                    <a:p>
                      <a:pPr algn="ctr"/>
                      <a:r>
                        <a:rPr lang="en-US" sz="2000" dirty="0" smtClean="0"/>
                        <a:t>Timeline</a:t>
                      </a:r>
                      <a:endParaRPr lang="en-US" sz="2000" dirty="0"/>
                    </a:p>
                  </a:txBody>
                  <a:tcPr marT="45665" marB="45665"/>
                </a:tc>
                <a:tc>
                  <a:txBody>
                    <a:bodyPr/>
                    <a:lstStyle/>
                    <a:p>
                      <a:pPr algn="ctr"/>
                      <a:r>
                        <a:rPr lang="en-US" sz="2000" dirty="0" smtClean="0"/>
                        <a:t>Robot Developer</a:t>
                      </a:r>
                      <a:endParaRPr lang="en-US" sz="2000" dirty="0"/>
                    </a:p>
                  </a:txBody>
                  <a:tcPr marT="45665" marB="45665"/>
                </a:tc>
                <a:tc>
                  <a:txBody>
                    <a:bodyPr/>
                    <a:lstStyle/>
                    <a:p>
                      <a:pPr algn="ctr"/>
                      <a:r>
                        <a:rPr lang="en-US" sz="2000" dirty="0" smtClean="0"/>
                        <a:t>Robot Description</a:t>
                      </a:r>
                      <a:endParaRPr lang="en-US" sz="2000" dirty="0"/>
                    </a:p>
                  </a:txBody>
                  <a:tcPr marT="45665" marB="45665"/>
                </a:tc>
              </a:tr>
              <a:tr h="1310442">
                <a:tc>
                  <a:txBody>
                    <a:bodyPr/>
                    <a:lstStyle/>
                    <a:p>
                      <a:pPr algn="l"/>
                      <a:r>
                        <a:rPr lang="en-US" sz="1600" dirty="0" smtClean="0"/>
                        <a:t>1997</a:t>
                      </a:r>
                      <a:endParaRPr lang="en-US" sz="1600" dirty="0"/>
                    </a:p>
                  </a:txBody>
                  <a:tcPr marT="45665" marB="45665"/>
                </a:tc>
                <a:tc>
                  <a:txBody>
                    <a:bodyPr/>
                    <a:lstStyle/>
                    <a:p>
                      <a:pPr algn="l"/>
                      <a:r>
                        <a:rPr lang="en-US" sz="1600" dirty="0" smtClean="0"/>
                        <a:t>NASA</a:t>
                      </a:r>
                      <a:endParaRPr lang="en-US" sz="1600" dirty="0"/>
                    </a:p>
                  </a:txBody>
                  <a:tcPr marT="45665" marB="45665"/>
                </a:tc>
                <a:tc>
                  <a:txBody>
                    <a:bodyPr/>
                    <a:lstStyle/>
                    <a:p>
                      <a:pPr algn="l"/>
                      <a:r>
                        <a:rPr lang="en-US" sz="1600" i="1" dirty="0" smtClean="0"/>
                        <a:t>Pathfinder</a:t>
                      </a:r>
                      <a:r>
                        <a:rPr lang="en-US" sz="1600" dirty="0" smtClean="0"/>
                        <a:t> spacecraft</a:t>
                      </a:r>
                      <a:r>
                        <a:rPr lang="en-US" sz="1600" baseline="0" dirty="0" smtClean="0"/>
                        <a:t> lands on Mars with </a:t>
                      </a:r>
                      <a:r>
                        <a:rPr lang="en-US" sz="1600" i="1" baseline="0" dirty="0" smtClean="0"/>
                        <a:t>Sojourner</a:t>
                      </a:r>
                      <a:r>
                        <a:rPr lang="en-US" sz="1600" baseline="0" dirty="0" smtClean="0"/>
                        <a:t> rover robot to explore Mars.</a:t>
                      </a:r>
                    </a:p>
                    <a:p>
                      <a:pPr algn="l"/>
                      <a:endParaRPr lang="en-US" sz="1600" dirty="0"/>
                    </a:p>
                  </a:txBody>
                  <a:tcPr marT="45665" marB="45665"/>
                </a:tc>
              </a:tr>
              <a:tr h="1554358">
                <a:tc>
                  <a:txBody>
                    <a:bodyPr/>
                    <a:lstStyle/>
                    <a:p>
                      <a:pPr algn="l"/>
                      <a:r>
                        <a:rPr lang="en-US" sz="1600" dirty="0" smtClean="0"/>
                        <a:t>2003</a:t>
                      </a:r>
                      <a:endParaRPr lang="en-US" sz="1600" dirty="0"/>
                    </a:p>
                  </a:txBody>
                  <a:tcPr marT="45712" marB="45712"/>
                </a:tc>
                <a:tc>
                  <a:txBody>
                    <a:bodyPr/>
                    <a:lstStyle/>
                    <a:p>
                      <a:pPr algn="l"/>
                      <a:r>
                        <a:rPr lang="en-US" sz="1600" dirty="0" smtClean="0"/>
                        <a:t>NASA</a:t>
                      </a:r>
                      <a:br>
                        <a:rPr lang="en-US" sz="1600" dirty="0" smtClean="0"/>
                      </a:br>
                      <a:r>
                        <a:rPr lang="en-US" sz="1600" dirty="0" smtClean="0"/>
                        <a:t/>
                      </a:r>
                      <a:br>
                        <a:rPr lang="en-US" sz="1600" dirty="0" smtClean="0"/>
                      </a:br>
                      <a:endParaRPr lang="en-US" sz="1600" dirty="0"/>
                    </a:p>
                  </a:txBody>
                  <a:tcPr marT="45712" marB="45712"/>
                </a:tc>
                <a:tc>
                  <a:txBody>
                    <a:bodyPr/>
                    <a:lstStyle/>
                    <a:p>
                      <a:pPr algn="l"/>
                      <a:r>
                        <a:rPr lang="en-US" sz="1600" dirty="0" smtClean="0"/>
                        <a:t>June</a:t>
                      </a:r>
                      <a:r>
                        <a:rPr lang="en-US" sz="1600" baseline="0" dirty="0" smtClean="0"/>
                        <a:t> 10</a:t>
                      </a:r>
                      <a:r>
                        <a:rPr lang="en-US" sz="1600" baseline="30000" dirty="0" smtClean="0"/>
                        <a:t>th</a:t>
                      </a:r>
                      <a:r>
                        <a:rPr lang="en-US" sz="1600" baseline="0" dirty="0" smtClean="0"/>
                        <a:t> – NASA launches the MER-A “Spirit” rover destined for Mars.</a:t>
                      </a:r>
                    </a:p>
                    <a:p>
                      <a:pPr algn="l"/>
                      <a:endParaRPr lang="en-US" sz="1600" baseline="0" dirty="0" smtClean="0"/>
                    </a:p>
                    <a:p>
                      <a:pPr algn="l"/>
                      <a:r>
                        <a:rPr lang="en-US" sz="1600" baseline="0" dirty="0" smtClean="0"/>
                        <a:t>July </a:t>
                      </a:r>
                      <a:r>
                        <a:rPr lang="en-US" sz="1600" dirty="0" smtClean="0"/>
                        <a:t>7</a:t>
                      </a:r>
                      <a:r>
                        <a:rPr lang="en-US" sz="1600" baseline="30000" dirty="0" smtClean="0"/>
                        <a:t>th</a:t>
                      </a:r>
                      <a:r>
                        <a:rPr lang="en-US" sz="1600" baseline="0" dirty="0" smtClean="0"/>
                        <a:t> - NASA </a:t>
                      </a:r>
                      <a:r>
                        <a:rPr lang="en-US" sz="1600" dirty="0" smtClean="0"/>
                        <a:t>launches the MER-B</a:t>
                      </a:r>
                      <a:r>
                        <a:rPr lang="en-US" sz="1600" baseline="0" dirty="0" smtClean="0"/>
                        <a:t> “Opportunity.” </a:t>
                      </a:r>
                      <a:endParaRPr lang="en-US" sz="1600" dirty="0"/>
                    </a:p>
                  </a:txBody>
                  <a:tcPr marT="45712" marB="45712"/>
                </a:tc>
              </a:tr>
              <a:tr h="1649231">
                <a:tc>
                  <a:txBody>
                    <a:bodyPr/>
                    <a:lstStyle/>
                    <a:p>
                      <a:pPr algn="l"/>
                      <a:r>
                        <a:rPr lang="en-US" sz="1600" dirty="0" smtClean="0"/>
                        <a:t> 2004</a:t>
                      </a:r>
                      <a:endParaRPr lang="en-US" sz="1600" dirty="0"/>
                    </a:p>
                  </a:txBody>
                  <a:tcPr marT="45712" marB="45712"/>
                </a:tc>
                <a:tc>
                  <a:txBody>
                    <a:bodyPr/>
                    <a:lstStyle/>
                    <a:p>
                      <a:pPr algn="l"/>
                      <a:r>
                        <a:rPr lang="en-US" sz="1600" dirty="0" smtClean="0"/>
                        <a:t>NASA</a:t>
                      </a:r>
                      <a:endParaRPr lang="en-US" sz="1600" dirty="0"/>
                    </a:p>
                  </a:txBody>
                  <a:tcPr marT="45712" marB="45712"/>
                </a:tc>
                <a:tc>
                  <a:txBody>
                    <a:bodyPr/>
                    <a:lstStyle/>
                    <a:p>
                      <a:pPr algn="l"/>
                      <a:r>
                        <a:rPr lang="en-US" sz="1600" dirty="0" smtClean="0"/>
                        <a:t>January </a:t>
                      </a:r>
                      <a:r>
                        <a:rPr lang="en-US" sz="1600" baseline="0" dirty="0" smtClean="0"/>
                        <a:t> 23</a:t>
                      </a:r>
                      <a:r>
                        <a:rPr lang="en-US" sz="1600" baseline="30000" dirty="0" smtClean="0"/>
                        <a:t>rd</a:t>
                      </a:r>
                      <a:r>
                        <a:rPr lang="en-US" sz="1600" baseline="0" dirty="0" smtClean="0"/>
                        <a:t>  - The second Mars Exploration Rover – “Opportunity” safely lands on the </a:t>
                      </a:r>
                      <a:r>
                        <a:rPr lang="en-US" sz="1600" baseline="0" dirty="0" err="1" smtClean="0"/>
                        <a:t>Meridium</a:t>
                      </a:r>
                      <a:r>
                        <a:rPr lang="en-US" sz="1600" baseline="0" dirty="0" smtClean="0"/>
                        <a:t> </a:t>
                      </a:r>
                      <a:r>
                        <a:rPr lang="en-US" sz="1600" baseline="0" dirty="0" err="1" smtClean="0"/>
                        <a:t>Panum</a:t>
                      </a:r>
                      <a:r>
                        <a:rPr lang="en-US" sz="1600" baseline="0" dirty="0" smtClean="0"/>
                        <a:t>. </a:t>
                      </a:r>
                    </a:p>
                  </a:txBody>
                  <a:tcPr marT="45712" marB="45712"/>
                </a:tc>
              </a:tr>
            </a:tbl>
          </a:graphicData>
        </a:graphic>
      </p:graphicFrame>
      <p:sp>
        <p:nvSpPr>
          <p:cNvPr id="35867" name="Rectangle 2"/>
          <p:cNvSpPr>
            <a:spLocks noChangeArrowheads="1"/>
          </p:cNvSpPr>
          <p:nvPr/>
        </p:nvSpPr>
        <p:spPr bwMode="auto">
          <a:xfrm>
            <a:off x="-76200" y="6481763"/>
            <a:ext cx="92202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Technical communication</a:t>
            </a:r>
            <a:endParaRPr lang="en-US" dirty="0"/>
          </a:p>
        </p:txBody>
      </p:sp>
      <p:sp>
        <p:nvSpPr>
          <p:cNvPr id="9219" name="Content Placeholder 2"/>
          <p:cNvSpPr>
            <a:spLocks noGrp="1"/>
          </p:cNvSpPr>
          <p:nvPr>
            <p:ph idx="1"/>
          </p:nvPr>
        </p:nvSpPr>
        <p:spPr/>
        <p:txBody>
          <a:bodyPr/>
          <a:lstStyle/>
          <a:p>
            <a:r>
              <a:rPr lang="en-US" smtClean="0"/>
              <a:t>Students enrolled in this course will demonstrate knowledge and skills necessary for the robotic and automation industry. Through implementation of the design process, students will transfer advanced academic skills to component designs in a project-based environment. Students will build prototypes or use simulation software to test their designs. Additionally, students explore career opportunities, employer expectations, and educational needs in the robotic and automation industry. </a:t>
            </a:r>
          </a:p>
        </p:txBody>
      </p:sp>
      <p:sp>
        <p:nvSpPr>
          <p:cNvPr id="5" name="Slide Number Placeholder 4"/>
          <p:cNvSpPr>
            <a:spLocks noGrp="1"/>
          </p:cNvSpPr>
          <p:nvPr>
            <p:ph type="sldNum" sz="quarter" idx="12"/>
          </p:nvPr>
        </p:nvSpPr>
        <p:spPr/>
        <p:txBody>
          <a:bodyPr/>
          <a:lstStyle/>
          <a:p>
            <a:pPr>
              <a:defRPr/>
            </a:pPr>
            <a:fld id="{8C22D336-DADC-4489-99AA-1F0DF08F79D5}" type="slidenum">
              <a:rPr lang="en-US" smtClean="0"/>
              <a:pPr>
                <a:defRPr/>
              </a:pPr>
              <a:t>3</a:t>
            </a:fld>
            <a:endParaRPr lang="en-US"/>
          </a:p>
        </p:txBody>
      </p:sp>
      <p:sp>
        <p:nvSpPr>
          <p:cNvPr id="9221" name="Rectangle 3"/>
          <p:cNvSpPr>
            <a:spLocks noChangeArrowheads="1"/>
          </p:cNvSpPr>
          <p:nvPr/>
        </p:nvSpPr>
        <p:spPr bwMode="auto">
          <a:xfrm>
            <a:off x="0" y="6475413"/>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latin typeface="Times New Roman" pitchFamily="18" charset="0"/>
                <a:cs typeface="Times New Roman" pitchFamily="18" charset="0"/>
              </a:rPr>
              <a:t>Copyright © Texas Education Agency, 2012. All rights reserved.</a:t>
            </a:r>
          </a:p>
        </p:txBody>
      </p:sp>
    </p:spTree>
  </p:cSld>
  <p:clrMapOvr>
    <a:masterClrMapping/>
  </p:clrMapOvr>
  <p:transition spd="med">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Evolution of Robotics - NASA</a:t>
            </a:r>
            <a:endParaRPr lang="en-US" dirty="0"/>
          </a:p>
        </p:txBody>
      </p:sp>
      <p:sp>
        <p:nvSpPr>
          <p:cNvPr id="36867"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2B1DFD8D-B400-4ABA-ABD6-540318679064}" type="slidenum">
              <a:rPr lang="en-US" smtClean="0"/>
              <a:pPr>
                <a:defRPr/>
              </a:pPr>
              <a:t>30</a:t>
            </a:fld>
            <a:endParaRPr lang="en-US"/>
          </a:p>
        </p:txBody>
      </p:sp>
      <p:sp>
        <p:nvSpPr>
          <p:cNvPr id="36869" name="Rectangle 18"/>
          <p:cNvSpPr>
            <a:spLocks noChangeArrowheads="1"/>
          </p:cNvSpPr>
          <p:nvPr/>
        </p:nvSpPr>
        <p:spPr bwMode="auto">
          <a:xfrm>
            <a:off x="0" y="6516688"/>
            <a:ext cx="91440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
        <p:nvSpPr>
          <p:cNvPr id="36870" name="TextBox 6"/>
          <p:cNvSpPr txBox="1">
            <a:spLocks noChangeArrowheads="1"/>
          </p:cNvSpPr>
          <p:nvPr/>
        </p:nvSpPr>
        <p:spPr bwMode="auto">
          <a:xfrm>
            <a:off x="60325" y="5715000"/>
            <a:ext cx="80930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u="sng"/>
              <a:t>January  23, 2004  </a:t>
            </a:r>
            <a:r>
              <a:rPr lang="en-US"/>
              <a:t>- The second </a:t>
            </a:r>
            <a:r>
              <a:rPr lang="en-US" b="1" u="sng"/>
              <a:t>Mars Exploration Rover – “Opportunity” </a:t>
            </a:r>
          </a:p>
          <a:p>
            <a:pPr eaLnBrk="1" hangingPunct="1"/>
            <a:r>
              <a:rPr lang="en-US"/>
              <a:t>safely lands on the Meridium Panum. </a:t>
            </a:r>
          </a:p>
          <a:p>
            <a:pPr eaLnBrk="1" hangingPunct="1"/>
            <a:endParaRPr lang="en-US"/>
          </a:p>
        </p:txBody>
      </p:sp>
      <p:pic>
        <p:nvPicPr>
          <p:cNvPr id="36871" name="Picture 7" descr="mars_exploration_rover.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1676400"/>
            <a:ext cx="485775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I – Evolution of Robotics (9 of 10)</a:t>
            </a:r>
            <a:endParaRPr lang="en-US" dirty="0"/>
          </a:p>
        </p:txBody>
      </p:sp>
      <p:sp>
        <p:nvSpPr>
          <p:cNvPr id="37891"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1465B900-7A20-424D-9F2A-326DCEDB4327}" type="slidenum">
              <a:rPr lang="en-US" smtClean="0"/>
              <a:pPr>
                <a:defRPr/>
              </a:pPr>
              <a:t>31</a:t>
            </a:fld>
            <a:endParaRPr lang="en-US"/>
          </a:p>
        </p:txBody>
      </p:sp>
      <p:graphicFrame>
        <p:nvGraphicFramePr>
          <p:cNvPr id="6" name="Table 5"/>
          <p:cNvGraphicFramePr>
            <a:graphicFrameLocks noGrp="1"/>
          </p:cNvGraphicFramePr>
          <p:nvPr/>
        </p:nvGraphicFramePr>
        <p:xfrm>
          <a:off x="381000" y="1752600"/>
          <a:ext cx="7391400" cy="4054475"/>
        </p:xfrm>
        <a:graphic>
          <a:graphicData uri="http://schemas.openxmlformats.org/drawingml/2006/table">
            <a:tbl>
              <a:tblPr firstRow="1" bandRow="1">
                <a:tableStyleId>{ED083AE6-46FA-4A59-8FB0-9F97EB10719F}</a:tableStyleId>
              </a:tblPr>
              <a:tblGrid>
                <a:gridCol w="2463800"/>
                <a:gridCol w="2463800"/>
                <a:gridCol w="2463800"/>
              </a:tblGrid>
              <a:tr h="396302">
                <a:tc>
                  <a:txBody>
                    <a:bodyPr/>
                    <a:lstStyle/>
                    <a:p>
                      <a:pPr algn="ctr"/>
                      <a:r>
                        <a:rPr lang="en-US" sz="2000" dirty="0" smtClean="0"/>
                        <a:t>Timeline</a:t>
                      </a:r>
                      <a:endParaRPr lang="en-US" sz="2000" dirty="0"/>
                    </a:p>
                  </a:txBody>
                  <a:tcPr marT="45727" marB="45727"/>
                </a:tc>
                <a:tc>
                  <a:txBody>
                    <a:bodyPr/>
                    <a:lstStyle/>
                    <a:p>
                      <a:pPr algn="ctr"/>
                      <a:r>
                        <a:rPr lang="en-US" sz="2000" dirty="0" smtClean="0"/>
                        <a:t>Robot Developer</a:t>
                      </a:r>
                      <a:endParaRPr lang="en-US" sz="2000" dirty="0"/>
                    </a:p>
                  </a:txBody>
                  <a:tcPr marT="45727" marB="45727"/>
                </a:tc>
                <a:tc>
                  <a:txBody>
                    <a:bodyPr/>
                    <a:lstStyle/>
                    <a:p>
                      <a:pPr algn="ctr"/>
                      <a:r>
                        <a:rPr lang="en-US" sz="2000" dirty="0" smtClean="0"/>
                        <a:t>Robot Description</a:t>
                      </a:r>
                      <a:endParaRPr lang="en-US" sz="2000" dirty="0"/>
                    </a:p>
                  </a:txBody>
                  <a:tcPr marT="45727" marB="45727"/>
                </a:tc>
              </a:tr>
              <a:tr h="1920541">
                <a:tc>
                  <a:txBody>
                    <a:bodyPr/>
                    <a:lstStyle/>
                    <a:p>
                      <a:pPr algn="l"/>
                      <a:r>
                        <a:rPr lang="en-US" sz="1800" dirty="0" smtClean="0"/>
                        <a:t>2007</a:t>
                      </a:r>
                      <a:endParaRPr lang="en-US" sz="1800" dirty="0"/>
                    </a:p>
                  </a:txBody>
                  <a:tcPr marT="45727" marB="45727"/>
                </a:tc>
                <a:tc>
                  <a:txBody>
                    <a:bodyPr/>
                    <a:lstStyle/>
                    <a:p>
                      <a:pPr algn="l"/>
                      <a:r>
                        <a:rPr lang="en-US" sz="1800" dirty="0" smtClean="0"/>
                        <a:t>Carnegie Mellon University Robotics Institute</a:t>
                      </a:r>
                      <a:br>
                        <a:rPr lang="en-US" sz="1800" dirty="0" smtClean="0"/>
                      </a:br>
                      <a:endParaRPr lang="en-US" sz="1800" dirty="0"/>
                    </a:p>
                  </a:txBody>
                  <a:tcPr marT="45727" marB="45727"/>
                </a:tc>
                <a:tc>
                  <a:txBody>
                    <a:bodyPr/>
                    <a:lstStyle/>
                    <a:p>
                      <a:pPr algn="l"/>
                      <a:r>
                        <a:rPr kumimoji="0" lang="en-US" sz="1800" kern="1200" dirty="0" smtClean="0">
                          <a:solidFill>
                            <a:schemeClr val="tx1"/>
                          </a:solidFill>
                          <a:latin typeface="+mn-lt"/>
                          <a:ea typeface="+mn-ea"/>
                          <a:cs typeface="+mn-cs"/>
                        </a:rPr>
                        <a:t>Boss won the DARPA Urban Challenge in 2007.</a:t>
                      </a:r>
                    </a:p>
                    <a:p>
                      <a:pPr algn="l"/>
                      <a:r>
                        <a:rPr kumimoji="0" lang="en-US" sz="1800" kern="1200" dirty="0" smtClean="0">
                          <a:solidFill>
                            <a:schemeClr val="tx1"/>
                          </a:solidFill>
                          <a:latin typeface="+mn-lt"/>
                          <a:ea typeface="+mn-ea"/>
                          <a:cs typeface="+mn-cs"/>
                        </a:rPr>
                        <a:t> </a:t>
                      </a:r>
                    </a:p>
                    <a:p>
                      <a:pPr algn="l"/>
                      <a:r>
                        <a:rPr kumimoji="0" lang="en-US" sz="1600" kern="1200" dirty="0" smtClean="0">
                          <a:solidFill>
                            <a:schemeClr val="tx1"/>
                          </a:solidFill>
                          <a:latin typeface="+mn-lt"/>
                          <a:ea typeface="+mn-ea"/>
                          <a:cs typeface="+mn-cs"/>
                        </a:rPr>
                        <a:t>DARPA</a:t>
                      </a:r>
                      <a:r>
                        <a:rPr kumimoji="0" lang="en-US" sz="1600" kern="1200" baseline="0" dirty="0" smtClean="0">
                          <a:solidFill>
                            <a:schemeClr val="tx1"/>
                          </a:solidFill>
                          <a:latin typeface="+mn-lt"/>
                          <a:ea typeface="+mn-ea"/>
                          <a:cs typeface="+mn-cs"/>
                        </a:rPr>
                        <a:t> – Defense Advanced Research Projects Agency</a:t>
                      </a:r>
                      <a:endParaRPr lang="en-US" sz="1600" dirty="0"/>
                    </a:p>
                  </a:txBody>
                  <a:tcPr marT="45727" marB="45727"/>
                </a:tc>
              </a:tr>
              <a:tr h="1737632">
                <a:tc>
                  <a:txBody>
                    <a:bodyPr/>
                    <a:lstStyle/>
                    <a:p>
                      <a:pPr algn="l"/>
                      <a:r>
                        <a:rPr lang="en-US" sz="1800" dirty="0" smtClean="0"/>
                        <a:t>2010</a:t>
                      </a:r>
                      <a:endParaRPr lang="en-US" sz="1800" dirty="0"/>
                    </a:p>
                  </a:txBody>
                  <a:tcPr marT="45727" marB="45727"/>
                </a:tc>
                <a:tc>
                  <a:txBody>
                    <a:bodyPr/>
                    <a:lstStyle/>
                    <a:p>
                      <a:pPr algn="l"/>
                      <a:r>
                        <a:rPr lang="en-US" sz="1800" dirty="0" smtClean="0"/>
                        <a:t>Carnegie Mellon University Robotics Institute &amp; </a:t>
                      </a:r>
                      <a:r>
                        <a:rPr lang="en-US" sz="1800" dirty="0" err="1" smtClean="0"/>
                        <a:t>Astrobotic</a:t>
                      </a:r>
                      <a:r>
                        <a:rPr lang="en-US" sz="1800" dirty="0" smtClean="0"/>
                        <a:t> Technology</a:t>
                      </a:r>
                      <a:endParaRPr lang="en-US" sz="1800" dirty="0"/>
                    </a:p>
                  </a:txBody>
                  <a:tcPr marT="45727" marB="45727"/>
                </a:tc>
                <a:tc>
                  <a:txBody>
                    <a:bodyPr/>
                    <a:lstStyle/>
                    <a:p>
                      <a:r>
                        <a:rPr kumimoji="0" lang="en-US" sz="1800" kern="1200" dirty="0" smtClean="0">
                          <a:solidFill>
                            <a:schemeClr val="tx1"/>
                          </a:solidFill>
                          <a:latin typeface="+mn-lt"/>
                          <a:ea typeface="+mn-ea"/>
                          <a:cs typeface="+mn-cs"/>
                        </a:rPr>
                        <a:t>Red Rover is a lunar rover being developed by Carnegie Mellon and spin-off </a:t>
                      </a:r>
                      <a:r>
                        <a:rPr kumimoji="0" lang="en-US" sz="1800" kern="1200" dirty="0" err="1" smtClean="0">
                          <a:solidFill>
                            <a:schemeClr val="tx1"/>
                          </a:solidFill>
                          <a:latin typeface="+mn-lt"/>
                          <a:ea typeface="+mn-ea"/>
                          <a:cs typeface="+mn-cs"/>
                        </a:rPr>
                        <a:t>Astrobotic</a:t>
                      </a:r>
                      <a:r>
                        <a:rPr kumimoji="0" lang="en-US" sz="1800" kern="1200" dirty="0" smtClean="0">
                          <a:solidFill>
                            <a:schemeClr val="tx1"/>
                          </a:solidFill>
                          <a:latin typeface="+mn-lt"/>
                          <a:ea typeface="+mn-ea"/>
                          <a:cs typeface="+mn-cs"/>
                        </a:rPr>
                        <a:t> Technology for the Google Lunar X-Prize.</a:t>
                      </a:r>
                      <a:endParaRPr kumimoji="0" lang="en-US" sz="1800" kern="1200" dirty="0">
                        <a:solidFill>
                          <a:schemeClr val="tx1"/>
                        </a:solidFill>
                        <a:latin typeface="+mn-lt"/>
                        <a:ea typeface="+mn-ea"/>
                        <a:cs typeface="+mn-cs"/>
                      </a:endParaRPr>
                    </a:p>
                  </a:txBody>
                  <a:tcPr marT="45727" marB="45727"/>
                </a:tc>
              </a:tr>
            </a:tbl>
          </a:graphicData>
        </a:graphic>
      </p:graphicFrame>
      <p:sp>
        <p:nvSpPr>
          <p:cNvPr id="37911" name="Rectangle 2"/>
          <p:cNvSpPr>
            <a:spLocks noChangeArrowheads="1"/>
          </p:cNvSpPr>
          <p:nvPr/>
        </p:nvSpPr>
        <p:spPr bwMode="auto">
          <a:xfrm>
            <a:off x="0" y="64770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Evolution of Robotics - BOSS</a:t>
            </a:r>
            <a:endParaRPr lang="en-US" dirty="0"/>
          </a:p>
        </p:txBody>
      </p:sp>
      <p:sp>
        <p:nvSpPr>
          <p:cNvPr id="38915"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077B4247-51BA-4180-96D5-5000C1F4F32C}" type="slidenum">
              <a:rPr lang="en-US" smtClean="0"/>
              <a:pPr>
                <a:defRPr/>
              </a:pPr>
              <a:t>32</a:t>
            </a:fld>
            <a:endParaRPr lang="en-US"/>
          </a:p>
        </p:txBody>
      </p:sp>
      <p:sp>
        <p:nvSpPr>
          <p:cNvPr id="38917" name="TextBox 6"/>
          <p:cNvSpPr txBox="1">
            <a:spLocks noChangeArrowheads="1"/>
          </p:cNvSpPr>
          <p:nvPr/>
        </p:nvSpPr>
        <p:spPr bwMode="auto">
          <a:xfrm>
            <a:off x="14288" y="4886325"/>
            <a:ext cx="800100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u="sng"/>
              <a:t>Boss</a:t>
            </a:r>
            <a:r>
              <a:rPr lang="en-US"/>
              <a:t> won the </a:t>
            </a:r>
            <a:r>
              <a:rPr lang="en-US" b="1" u="sng"/>
              <a:t>DARPA Urban Challenge in 2007</a:t>
            </a:r>
            <a:r>
              <a:rPr lang="en-US"/>
              <a:t>.</a:t>
            </a:r>
          </a:p>
          <a:p>
            <a:pPr algn="ctr" eaLnBrk="1" hangingPunct="1"/>
            <a:r>
              <a:rPr lang="en-US" sz="1600" i="1"/>
              <a:t>DARPA – Defense Advanced Research Projects Agency</a:t>
            </a:r>
          </a:p>
          <a:p>
            <a:pPr algn="ctr" eaLnBrk="1" hangingPunct="1"/>
            <a:r>
              <a:rPr lang="en-US"/>
              <a:t>The challenge — meant to spur robotic development — will pit </a:t>
            </a:r>
          </a:p>
          <a:p>
            <a:pPr algn="ctr" eaLnBrk="1" hangingPunct="1"/>
            <a:r>
              <a:rPr lang="en-US"/>
              <a:t>autonomous vehicles against one another to see which can best </a:t>
            </a:r>
          </a:p>
          <a:p>
            <a:pPr algn="ctr" eaLnBrk="1" hangingPunct="1"/>
            <a:r>
              <a:rPr lang="en-US"/>
              <a:t>navigate roads in an urban military training facility without human help.</a:t>
            </a:r>
          </a:p>
          <a:p>
            <a:pPr algn="ctr" eaLnBrk="1" hangingPunct="1"/>
            <a:endParaRPr lang="en-US" i="1"/>
          </a:p>
          <a:p>
            <a:pPr eaLnBrk="1" hangingPunct="1"/>
            <a:endParaRPr lang="en-US"/>
          </a:p>
        </p:txBody>
      </p:sp>
      <p:pic>
        <p:nvPicPr>
          <p:cNvPr id="38918"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38400" y="1479550"/>
            <a:ext cx="3505200" cy="337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9" name="Rectangle 2"/>
          <p:cNvSpPr>
            <a:spLocks noChangeArrowheads="1"/>
          </p:cNvSpPr>
          <p:nvPr/>
        </p:nvSpPr>
        <p:spPr bwMode="auto">
          <a:xfrm>
            <a:off x="0" y="6496050"/>
            <a:ext cx="9129713"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I – Evolution of Robotics (10 of 10)</a:t>
            </a:r>
            <a:endParaRPr lang="en-US" dirty="0"/>
          </a:p>
        </p:txBody>
      </p:sp>
      <p:sp>
        <p:nvSpPr>
          <p:cNvPr id="39939" name="Content Placeholder 2"/>
          <p:cNvSpPr>
            <a:spLocks noGrp="1"/>
          </p:cNvSpPr>
          <p:nvPr>
            <p:ph idx="1"/>
          </p:nvPr>
        </p:nvSpPr>
        <p:spPr/>
        <p:txBody>
          <a:bodyPr/>
          <a:lstStyle/>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AB7EA131-16ED-4227-AAB1-1A205A624C57}" type="slidenum">
              <a:rPr lang="en-US" smtClean="0"/>
              <a:pPr>
                <a:defRPr/>
              </a:pPr>
              <a:t>33</a:t>
            </a:fld>
            <a:endParaRPr lang="en-US"/>
          </a:p>
        </p:txBody>
      </p:sp>
      <p:graphicFrame>
        <p:nvGraphicFramePr>
          <p:cNvPr id="6" name="Table 5"/>
          <p:cNvGraphicFramePr>
            <a:graphicFrameLocks noGrp="1"/>
          </p:cNvGraphicFramePr>
          <p:nvPr/>
        </p:nvGraphicFramePr>
        <p:xfrm>
          <a:off x="381000" y="1752600"/>
          <a:ext cx="7391400" cy="3337364"/>
        </p:xfrm>
        <a:graphic>
          <a:graphicData uri="http://schemas.openxmlformats.org/drawingml/2006/table">
            <a:tbl>
              <a:tblPr firstRow="1" bandRow="1">
                <a:tableStyleId>{ED083AE6-46FA-4A59-8FB0-9F97EB10719F}</a:tableStyleId>
              </a:tblPr>
              <a:tblGrid>
                <a:gridCol w="2463800"/>
                <a:gridCol w="2463800"/>
                <a:gridCol w="2463800"/>
              </a:tblGrid>
              <a:tr h="396159">
                <a:tc>
                  <a:txBody>
                    <a:bodyPr/>
                    <a:lstStyle/>
                    <a:p>
                      <a:pPr algn="ctr"/>
                      <a:r>
                        <a:rPr lang="en-US" sz="2000" dirty="0" smtClean="0"/>
                        <a:t>Timeline</a:t>
                      </a:r>
                      <a:endParaRPr lang="en-US" sz="2000" dirty="0"/>
                    </a:p>
                  </a:txBody>
                  <a:tcPr marT="45704" marB="45704"/>
                </a:tc>
                <a:tc>
                  <a:txBody>
                    <a:bodyPr/>
                    <a:lstStyle/>
                    <a:p>
                      <a:pPr algn="ctr"/>
                      <a:r>
                        <a:rPr lang="en-US" sz="2000" dirty="0" smtClean="0"/>
                        <a:t>Robot Developer</a:t>
                      </a:r>
                      <a:endParaRPr lang="en-US" sz="2000" dirty="0"/>
                    </a:p>
                  </a:txBody>
                  <a:tcPr marT="45704" marB="45704"/>
                </a:tc>
                <a:tc>
                  <a:txBody>
                    <a:bodyPr/>
                    <a:lstStyle/>
                    <a:p>
                      <a:pPr algn="ctr"/>
                      <a:r>
                        <a:rPr lang="en-US" sz="2000" dirty="0" smtClean="0"/>
                        <a:t>Robot Description</a:t>
                      </a:r>
                      <a:endParaRPr lang="en-US" sz="2000" dirty="0"/>
                    </a:p>
                  </a:txBody>
                  <a:tcPr marT="45704" marB="45704"/>
                </a:tc>
              </a:tr>
              <a:tr h="380868">
                <a:tc>
                  <a:txBody>
                    <a:bodyPr/>
                    <a:lstStyle/>
                    <a:p>
                      <a:pPr algn="l"/>
                      <a:endParaRPr lang="en-US" sz="1800" dirty="0"/>
                    </a:p>
                  </a:txBody>
                  <a:tcPr marT="45704" marB="45704"/>
                </a:tc>
                <a:tc>
                  <a:txBody>
                    <a:bodyPr/>
                    <a:lstStyle/>
                    <a:p>
                      <a:pPr algn="l"/>
                      <a:endParaRPr lang="en-US" sz="1600" dirty="0"/>
                    </a:p>
                  </a:txBody>
                  <a:tcPr marT="45704" marB="45704"/>
                </a:tc>
                <a:tc>
                  <a:txBody>
                    <a:bodyPr/>
                    <a:lstStyle/>
                    <a:p>
                      <a:pPr algn="l"/>
                      <a:endParaRPr lang="en-US" sz="1800" baseline="0" dirty="0" smtClean="0"/>
                    </a:p>
                  </a:txBody>
                  <a:tcPr marT="45704" marB="45704"/>
                </a:tc>
              </a:tr>
              <a:tr h="2559898">
                <a:tc>
                  <a:txBody>
                    <a:bodyPr/>
                    <a:lstStyle/>
                    <a:p>
                      <a:pPr algn="l"/>
                      <a:r>
                        <a:rPr lang="en-US" sz="1800" dirty="0" smtClean="0"/>
                        <a:t>2011</a:t>
                      </a:r>
                      <a:endParaRPr lang="en-US" sz="1800" dirty="0"/>
                    </a:p>
                  </a:txBody>
                  <a:tcPr marT="45704" marB="45704"/>
                </a:tc>
                <a:tc>
                  <a:txBody>
                    <a:bodyPr/>
                    <a:lstStyle/>
                    <a:p>
                      <a:pPr algn="l"/>
                      <a:r>
                        <a:rPr lang="en-US" sz="1800" dirty="0" smtClean="0"/>
                        <a:t>Carnegie Mellon University Robotics Institute </a:t>
                      </a:r>
                      <a:endParaRPr lang="en-US" sz="1800" dirty="0"/>
                    </a:p>
                  </a:txBody>
                  <a:tcPr marT="45704" marB="45704"/>
                </a:tc>
                <a:tc>
                  <a:txBody>
                    <a:bodyPr/>
                    <a:lstStyle/>
                    <a:p>
                      <a:r>
                        <a:rPr kumimoji="0" lang="en-US" sz="1800" b="0" kern="1200" dirty="0" smtClean="0">
                          <a:solidFill>
                            <a:schemeClr val="tx1"/>
                          </a:solidFill>
                          <a:latin typeface="+mn-lt"/>
                          <a:ea typeface="+mn-ea"/>
                          <a:cs typeface="+mn-cs"/>
                        </a:rPr>
                        <a:t>Airboats</a:t>
                      </a:r>
                      <a:r>
                        <a:rPr kumimoji="0" lang="en-US" sz="1800" b="0" kern="1200" baseline="0" dirty="0" smtClean="0">
                          <a:solidFill>
                            <a:schemeClr val="tx1"/>
                          </a:solidFill>
                          <a:latin typeface="+mn-lt"/>
                          <a:ea typeface="+mn-ea"/>
                          <a:cs typeface="+mn-cs"/>
                        </a:rPr>
                        <a:t> are l</a:t>
                      </a:r>
                      <a:r>
                        <a:rPr kumimoji="0" lang="en-US" sz="1800" kern="1200" dirty="0" smtClean="0">
                          <a:solidFill>
                            <a:schemeClr val="tx1"/>
                          </a:solidFill>
                          <a:latin typeface="+mn-lt"/>
                          <a:ea typeface="+mn-ea"/>
                          <a:cs typeface="+mn-cs"/>
                        </a:rPr>
                        <a:t>ow cost flat-bottomed boats that use an above-water fan to propel themselves forward safely and effectively through shallow or debris-filled water.</a:t>
                      </a:r>
                    </a:p>
                    <a:p>
                      <a:endParaRPr kumimoji="0" lang="en-US" sz="1800" kern="1200" dirty="0">
                        <a:solidFill>
                          <a:schemeClr val="tx1"/>
                        </a:solidFill>
                        <a:latin typeface="+mn-lt"/>
                        <a:ea typeface="+mn-ea"/>
                        <a:cs typeface="+mn-cs"/>
                      </a:endParaRPr>
                    </a:p>
                  </a:txBody>
                  <a:tcPr marT="45704" marB="45704"/>
                </a:tc>
              </a:tr>
            </a:tbl>
          </a:graphicData>
        </a:graphic>
      </p:graphicFrame>
      <p:sp>
        <p:nvSpPr>
          <p:cNvPr id="39959" name="Rectangle 2"/>
          <p:cNvSpPr>
            <a:spLocks noChangeArrowheads="1"/>
          </p:cNvSpPr>
          <p:nvPr/>
        </p:nvSpPr>
        <p:spPr bwMode="auto">
          <a:xfrm>
            <a:off x="-11113" y="6470650"/>
            <a:ext cx="9144001"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I – Evolution of Robotics </a:t>
            </a:r>
            <a:endParaRPr lang="en-US" dirty="0"/>
          </a:p>
        </p:txBody>
      </p:sp>
      <p:sp>
        <p:nvSpPr>
          <p:cNvPr id="46083" name="Content Placeholder 2"/>
          <p:cNvSpPr>
            <a:spLocks noGrp="1"/>
          </p:cNvSpPr>
          <p:nvPr>
            <p:ph idx="1"/>
          </p:nvPr>
        </p:nvSpPr>
        <p:spPr>
          <a:xfrm>
            <a:off x="474663" y="1371600"/>
            <a:ext cx="7239000" cy="4846638"/>
          </a:xfrm>
        </p:spPr>
        <p:txBody>
          <a:bodyPr/>
          <a:lstStyle/>
          <a:p>
            <a:pPr algn="just">
              <a:defRPr/>
            </a:pPr>
            <a:endParaRPr lang="en-US" sz="800" dirty="0" smtClean="0">
              <a:latin typeface="Arial" charset="0"/>
              <a:cs typeface="Arial" charset="0"/>
            </a:endParaRPr>
          </a:p>
          <a:p>
            <a:pPr algn="just">
              <a:buFont typeface="Wingdings 2" pitchFamily="18" charset="2"/>
              <a:buNone/>
              <a:defRPr/>
            </a:pPr>
            <a:r>
              <a:rPr lang="en-US" b="1" dirty="0" smtClean="0">
                <a:latin typeface="Arial" charset="0"/>
                <a:cs typeface="Arial" charset="0"/>
              </a:rPr>
              <a:t>Sources for Additional Information</a:t>
            </a:r>
          </a:p>
          <a:p>
            <a:pPr algn="ctr">
              <a:defRPr/>
            </a:pPr>
            <a:r>
              <a:rPr lang="en-US" sz="2000" b="1" dirty="0" err="1" smtClean="0"/>
              <a:t>ROVer</a:t>
            </a:r>
            <a:r>
              <a:rPr lang="en-US" sz="2000" b="1" dirty="0" smtClean="0"/>
              <a:t> Ranch</a:t>
            </a:r>
          </a:p>
          <a:p>
            <a:pPr marL="0" indent="0" algn="ctr" eaLnBrk="1" fontAlgn="auto" hangingPunct="1">
              <a:spcBef>
                <a:spcPts val="0"/>
              </a:spcBef>
              <a:spcAft>
                <a:spcPts val="0"/>
              </a:spcAft>
              <a:buClrTx/>
              <a:buSzTx/>
              <a:buFont typeface="Wingdings 2" pitchFamily="18" charset="2"/>
              <a:buNone/>
              <a:defRPr/>
            </a:pPr>
            <a:r>
              <a:rPr lang="en-US" sz="2000" dirty="0">
                <a:hlinkClick r:id="rId2"/>
              </a:rPr>
              <a:t>http://</a:t>
            </a:r>
            <a:r>
              <a:rPr lang="en-US" sz="2000" dirty="0" smtClean="0">
                <a:hlinkClick r:id="rId2"/>
              </a:rPr>
              <a:t>prime.jsc.nasa.gov/ROV/history.html</a:t>
            </a:r>
            <a:endParaRPr lang="en-US" sz="2000" dirty="0" smtClean="0"/>
          </a:p>
          <a:p>
            <a:pPr marL="0" indent="0" algn="ctr" eaLnBrk="1" fontAlgn="auto" hangingPunct="1">
              <a:spcBef>
                <a:spcPts val="0"/>
              </a:spcBef>
              <a:spcAft>
                <a:spcPts val="0"/>
              </a:spcAft>
              <a:buClrTx/>
              <a:buSzTx/>
              <a:buFont typeface="Wingdings 2" pitchFamily="18" charset="2"/>
              <a:buNone/>
              <a:defRPr/>
            </a:pPr>
            <a:endParaRPr lang="en-US" sz="2000" dirty="0"/>
          </a:p>
          <a:p>
            <a:pPr algn="ctr">
              <a:defRPr/>
            </a:pPr>
            <a:r>
              <a:rPr lang="en-US" sz="2000" b="1" dirty="0" smtClean="0"/>
              <a:t>Carnegie Mellon University Robotics Institute</a:t>
            </a:r>
          </a:p>
          <a:p>
            <a:pPr marL="0" indent="0" algn="ctr" eaLnBrk="1" fontAlgn="auto" hangingPunct="1">
              <a:spcBef>
                <a:spcPts val="0"/>
              </a:spcBef>
              <a:spcAft>
                <a:spcPts val="0"/>
              </a:spcAft>
              <a:buClrTx/>
              <a:buSzTx/>
              <a:buFont typeface="Wingdings 2" pitchFamily="18" charset="2"/>
              <a:buNone/>
              <a:defRPr/>
            </a:pPr>
            <a:r>
              <a:rPr lang="en-US" sz="2000" dirty="0">
                <a:hlinkClick r:id="rId3"/>
              </a:rPr>
              <a:t>http://</a:t>
            </a:r>
            <a:r>
              <a:rPr lang="en-US" sz="2000" dirty="0" smtClean="0">
                <a:hlinkClick r:id="rId3"/>
              </a:rPr>
              <a:t>www.frc.ri.cmu.edu/robots/index.php</a:t>
            </a:r>
            <a:endParaRPr lang="en-US" sz="2000" dirty="0" smtClean="0"/>
          </a:p>
          <a:p>
            <a:pPr marL="0" indent="0" algn="ctr" eaLnBrk="1" fontAlgn="auto" hangingPunct="1">
              <a:spcBef>
                <a:spcPts val="0"/>
              </a:spcBef>
              <a:spcAft>
                <a:spcPts val="0"/>
              </a:spcAft>
              <a:buClrTx/>
              <a:buSzTx/>
              <a:buFont typeface="Wingdings 2" pitchFamily="18" charset="2"/>
              <a:buNone/>
              <a:defRPr/>
            </a:pPr>
            <a:endParaRPr lang="en-US" sz="2000" dirty="0"/>
          </a:p>
          <a:p>
            <a:pPr algn="ctr">
              <a:defRPr/>
            </a:pPr>
            <a:r>
              <a:rPr lang="en-US" sz="2000" b="1" dirty="0" smtClean="0"/>
              <a:t>Robotics Research Group</a:t>
            </a:r>
          </a:p>
          <a:p>
            <a:pPr marL="0" indent="0" algn="ctr" eaLnBrk="1" fontAlgn="auto" hangingPunct="1">
              <a:spcBef>
                <a:spcPts val="0"/>
              </a:spcBef>
              <a:spcAft>
                <a:spcPts val="0"/>
              </a:spcAft>
              <a:buClrTx/>
              <a:buSzTx/>
              <a:buFont typeface="Wingdings 2" pitchFamily="18" charset="2"/>
              <a:buNone/>
              <a:defRPr/>
            </a:pPr>
            <a:r>
              <a:rPr lang="en-US" sz="2000" u="sng" dirty="0">
                <a:hlinkClick r:id="rId4"/>
              </a:rPr>
              <a:t>http://www.robotics.utexas.edu/rrg/learn_more/history</a:t>
            </a:r>
            <a:r>
              <a:rPr lang="en-US" sz="2000" u="sng" dirty="0" smtClean="0">
                <a:hlinkClick r:id="rId4"/>
              </a:rPr>
              <a:t>/</a:t>
            </a:r>
            <a:endParaRPr lang="en-US" sz="2000" u="sng" dirty="0" smtClean="0"/>
          </a:p>
          <a:p>
            <a:pPr marL="0" indent="0" algn="ctr" eaLnBrk="1" fontAlgn="auto" hangingPunct="1">
              <a:spcBef>
                <a:spcPts val="0"/>
              </a:spcBef>
              <a:spcAft>
                <a:spcPts val="0"/>
              </a:spcAft>
              <a:buClrTx/>
              <a:buSzTx/>
              <a:buFont typeface="Wingdings 2" pitchFamily="18" charset="2"/>
              <a:buNone/>
              <a:defRPr/>
            </a:pPr>
            <a:endParaRPr lang="en-US" sz="2000" u="sng" dirty="0" smtClean="0"/>
          </a:p>
          <a:p>
            <a:pPr algn="ctr">
              <a:defRPr/>
            </a:pPr>
            <a:r>
              <a:rPr lang="en-US" sz="2000" b="1" dirty="0" smtClean="0"/>
              <a:t>Robots: Re-Evolving Mind</a:t>
            </a:r>
          </a:p>
          <a:p>
            <a:pPr marL="0" indent="0" algn="ctr" eaLnBrk="1" fontAlgn="auto" hangingPunct="1">
              <a:spcBef>
                <a:spcPts val="0"/>
              </a:spcBef>
              <a:spcAft>
                <a:spcPts val="0"/>
              </a:spcAft>
              <a:buClrTx/>
              <a:buSzTx/>
              <a:buFont typeface="Wingdings 2" pitchFamily="18" charset="2"/>
              <a:buNone/>
              <a:defRPr/>
            </a:pPr>
            <a:r>
              <a:rPr lang="en-US" sz="2000" dirty="0">
                <a:hlinkClick r:id="rId5"/>
              </a:rPr>
              <a:t>http://www.frc.ri.cmu.edu/~</a:t>
            </a:r>
            <a:r>
              <a:rPr lang="en-US" sz="2000" dirty="0" smtClean="0">
                <a:hlinkClick r:id="rId5"/>
              </a:rPr>
              <a:t>hpm/project.archive/robot.papers/2000/robot.evolution.html</a:t>
            </a:r>
            <a:endParaRPr lang="en-US" sz="2000" dirty="0" smtClean="0"/>
          </a:p>
          <a:p>
            <a:pPr marL="0" indent="0" algn="ctr" eaLnBrk="1" fontAlgn="auto" hangingPunct="1">
              <a:spcBef>
                <a:spcPts val="0"/>
              </a:spcBef>
              <a:spcAft>
                <a:spcPts val="0"/>
              </a:spcAft>
              <a:buClrTx/>
              <a:buSzTx/>
              <a:buFont typeface="Wingdings 2" pitchFamily="18" charset="2"/>
              <a:buNone/>
              <a:defRPr/>
            </a:pPr>
            <a:endParaRPr lang="en-US" sz="2000" dirty="0"/>
          </a:p>
          <a:p>
            <a:pPr marL="0" indent="0" algn="ctr" eaLnBrk="1" fontAlgn="auto" hangingPunct="1">
              <a:spcBef>
                <a:spcPts val="0"/>
              </a:spcBef>
              <a:spcAft>
                <a:spcPts val="0"/>
              </a:spcAft>
              <a:buClrTx/>
              <a:buSzTx/>
              <a:buFont typeface="Wingdings 2" pitchFamily="18" charset="2"/>
              <a:buNone/>
              <a:defRPr/>
            </a:pPr>
            <a:endParaRPr lang="en-US" sz="2000" u="sng" dirty="0"/>
          </a:p>
          <a:p>
            <a:pPr algn="just">
              <a:buFont typeface="Wingdings 2" pitchFamily="18" charset="2"/>
              <a:buNone/>
              <a:defRPr/>
            </a:pPr>
            <a:endParaRPr lang="en-US"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60290921-D018-4CFC-9499-38B05D1B2471}" type="slidenum">
              <a:rPr lang="en-US" smtClean="0"/>
              <a:pPr>
                <a:defRPr/>
              </a:pPr>
              <a:t>34</a:t>
            </a:fld>
            <a:endParaRPr lang="en-US"/>
          </a:p>
        </p:txBody>
      </p:sp>
      <p:pic>
        <p:nvPicPr>
          <p:cNvPr id="40965" name="Picture 6" descr="20847867_thb_Web2.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27800" y="1119188"/>
            <a:ext cx="10287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6" name="Rectangle 2"/>
          <p:cNvSpPr>
            <a:spLocks noChangeArrowheads="1"/>
          </p:cNvSpPr>
          <p:nvPr/>
        </p:nvSpPr>
        <p:spPr bwMode="auto">
          <a:xfrm>
            <a:off x="0" y="6486525"/>
            <a:ext cx="90678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section 2 - Objectives</a:t>
            </a:r>
            <a:endParaRPr lang="en-US" dirty="0"/>
          </a:p>
        </p:txBody>
      </p:sp>
      <p:sp>
        <p:nvSpPr>
          <p:cNvPr id="11267" name="Content Placeholder 2"/>
          <p:cNvSpPr>
            <a:spLocks noGrp="1"/>
          </p:cNvSpPr>
          <p:nvPr>
            <p:ph idx="1"/>
          </p:nvPr>
        </p:nvSpPr>
        <p:spPr/>
        <p:txBody>
          <a:bodyPr/>
          <a:lstStyle/>
          <a:p>
            <a:pPr algn="just">
              <a:defRPr/>
            </a:pPr>
            <a:endParaRPr lang="en-US" sz="800" dirty="0" smtClean="0">
              <a:latin typeface="Arial" charset="0"/>
              <a:cs typeface="Arial" charset="0"/>
            </a:endParaRPr>
          </a:p>
          <a:p>
            <a:pPr>
              <a:defRPr/>
            </a:pPr>
            <a:r>
              <a:rPr lang="en-US" dirty="0" smtClean="0">
                <a:latin typeface="Arial" pitchFamily="34" charset="0"/>
                <a:cs typeface="Arial" pitchFamily="34" charset="0"/>
              </a:rPr>
              <a:t>130.370(c)(10)(B) Identify areas in robotics where quality, reliability, and safety can be designed into a product.</a:t>
            </a:r>
          </a:p>
          <a:p>
            <a:pPr>
              <a:defRPr/>
            </a:pPr>
            <a:endParaRPr lang="en-US" dirty="0" smtClean="0">
              <a:latin typeface="Arial" pitchFamily="34" charset="0"/>
              <a:cs typeface="Arial" pitchFamily="34" charset="0"/>
            </a:endParaRPr>
          </a:p>
          <a:p>
            <a:pPr marL="514350" indent="-514350">
              <a:buFont typeface="Wingdings 2" pitchFamily="18" charset="2"/>
              <a:buNone/>
              <a:defRPr/>
            </a:pPr>
            <a:r>
              <a:rPr lang="en-US" dirty="0" smtClean="0">
                <a:latin typeface="Arial" pitchFamily="34" charset="0"/>
                <a:cs typeface="Arial" pitchFamily="34" charset="0"/>
              </a:rPr>
              <a:t>	- Section 2: Classification of Robots</a:t>
            </a:r>
          </a:p>
          <a:p>
            <a:pPr algn="just">
              <a:defRPr/>
            </a:pPr>
            <a:endParaRPr lang="en-US" dirty="0" smtClean="0">
              <a:latin typeface="Arial" charset="0"/>
              <a:cs typeface="Arial" charset="0"/>
            </a:endParaRPr>
          </a:p>
          <a:p>
            <a:pPr algn="just">
              <a:buFont typeface="Wingdings 2" pitchFamily="18" charset="2"/>
              <a:buNone/>
              <a:defRPr/>
            </a:pPr>
            <a:endParaRPr lang="en-US" dirty="0" smtClean="0">
              <a:latin typeface="Arial" charset="0"/>
              <a:cs typeface="Arial" charset="0"/>
            </a:endParaRPr>
          </a:p>
          <a:p>
            <a:pPr algn="just">
              <a:buFont typeface="Wingdings 2" pitchFamily="18" charset="2"/>
              <a:buNone/>
              <a:defRPr/>
            </a:pPr>
            <a:endParaRPr lang="en-US"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BD0B4600-7746-41AB-A426-2C775ADECC39}" type="slidenum">
              <a:rPr lang="en-US" smtClean="0"/>
              <a:pPr>
                <a:defRPr/>
              </a:pPr>
              <a:t>35</a:t>
            </a:fld>
            <a:endParaRPr lang="en-US"/>
          </a:p>
        </p:txBody>
      </p:sp>
      <p:pic>
        <p:nvPicPr>
          <p:cNvPr id="41989" name="Picture 6" descr="21522861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562600" y="4276725"/>
            <a:ext cx="2062163"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0" name="Rectangle 2"/>
          <p:cNvSpPr>
            <a:spLocks noChangeArrowheads="1"/>
          </p:cNvSpPr>
          <p:nvPr/>
        </p:nvSpPr>
        <p:spPr bwMode="auto">
          <a:xfrm>
            <a:off x="0" y="6551613"/>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p:txBody>
          <a:bodyPr/>
          <a:lstStyle/>
          <a:p>
            <a:pPr>
              <a:defRPr/>
            </a:pPr>
            <a:fld id="{EAE9DD7A-C69B-49E3-BEC0-212D9D0C7CC3}" type="slidenum">
              <a:rPr lang="en-GB" smtClean="0"/>
              <a:pPr>
                <a:defRPr/>
              </a:pPr>
              <a:t>36</a:t>
            </a:fld>
            <a:endParaRPr lang="en-GB" smtClean="0"/>
          </a:p>
        </p:txBody>
      </p:sp>
      <p:sp>
        <p:nvSpPr>
          <p:cNvPr id="5123" name="Rectangle 1"/>
          <p:cNvSpPr>
            <a:spLocks noGrp="1" noChangeArrowheads="1"/>
          </p:cNvSpPr>
          <p:nvPr>
            <p:ph type="title" idx="4294967295"/>
          </p:nvPr>
        </p:nvSpPr>
        <p:spPr>
          <a:xfrm>
            <a:off x="228600" y="277813"/>
            <a:ext cx="7772400" cy="1143000"/>
          </a:xfrm>
        </p:spPr>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Technical Terms &amp; Definitions</a:t>
            </a:r>
          </a:p>
        </p:txBody>
      </p:sp>
      <p:sp>
        <p:nvSpPr>
          <p:cNvPr id="50180" name="Rectangle 2"/>
          <p:cNvSpPr>
            <a:spLocks noGrp="1" noChangeArrowheads="1"/>
          </p:cNvSpPr>
          <p:nvPr>
            <p:ph type="body" idx="4294967295"/>
          </p:nvPr>
        </p:nvSpPr>
        <p:spPr>
          <a:xfrm>
            <a:off x="152400" y="1828800"/>
            <a:ext cx="7772400" cy="4191000"/>
          </a:xfrm>
        </p:spPr>
        <p:txBody>
          <a:bodyPr/>
          <a:lstStyle/>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smtClean="0"/>
              <a:t>The terms and definitions listed below are discussed in this lesson. Please review before proceeding with this lesson. </a:t>
            </a:r>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marL="0" indent="0" algn="ctr" eaLnBrk="1" hangingPunct="1">
              <a:spcBef>
                <a:spcPct val="0"/>
              </a:spcBef>
              <a:buClrTx/>
              <a:buSzTx/>
              <a:buFont typeface="Wingdings 2" pitchFamily="18" charset="2"/>
              <a:buNone/>
              <a:defRPr/>
            </a:pPr>
            <a:r>
              <a:rPr lang="en-US" sz="1000" dirty="0">
                <a:solidFill>
                  <a:prstClr val="black"/>
                </a:solidFill>
                <a:latin typeface="Times New Roman" pitchFamily="18" charset="0"/>
                <a:cs typeface="Times New Roman" pitchFamily="18" charset="0"/>
              </a:rPr>
              <a:t>Copyright © Texas Education Agency, </a:t>
            </a:r>
            <a:r>
              <a:rPr lang="en-US" sz="1000" dirty="0" smtClean="0">
                <a:solidFill>
                  <a:prstClr val="black"/>
                </a:solidFill>
                <a:latin typeface="Times New Roman" pitchFamily="18" charset="0"/>
                <a:cs typeface="Times New Roman" pitchFamily="18" charset="0"/>
              </a:rPr>
              <a:t>2012. </a:t>
            </a:r>
            <a:r>
              <a:rPr lang="en-US" sz="1000" dirty="0">
                <a:solidFill>
                  <a:prstClr val="black"/>
                </a:solidFill>
                <a:latin typeface="Times New Roman" pitchFamily="18" charset="0"/>
                <a:cs typeface="Times New Roman" pitchFamily="18" charset="0"/>
              </a:rPr>
              <a:t>All rights reserved.</a:t>
            </a:r>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p:txBody>
      </p:sp>
      <p:graphicFrame>
        <p:nvGraphicFramePr>
          <p:cNvPr id="20" name="Table 19"/>
          <p:cNvGraphicFramePr>
            <a:graphicFrameLocks noGrp="1"/>
          </p:cNvGraphicFramePr>
          <p:nvPr/>
        </p:nvGraphicFramePr>
        <p:xfrm>
          <a:off x="457200" y="3124200"/>
          <a:ext cx="7239000" cy="2943225"/>
        </p:xfrm>
        <a:graphic>
          <a:graphicData uri="http://schemas.openxmlformats.org/drawingml/2006/table">
            <a:tbl>
              <a:tblPr firstRow="1" bandRow="1">
                <a:tableStyleId>{5940675A-B579-460E-94D1-54222C63F5DA}</a:tableStyleId>
              </a:tblPr>
              <a:tblGrid>
                <a:gridCol w="3619500"/>
                <a:gridCol w="3619500"/>
              </a:tblGrid>
              <a:tr h="504842">
                <a:tc>
                  <a:txBody>
                    <a:bodyPr/>
                    <a:lstStyle/>
                    <a:p>
                      <a:pPr algn="ctr"/>
                      <a:r>
                        <a:rPr lang="en-US" sz="2400" b="1" dirty="0" smtClean="0">
                          <a:latin typeface="Arial" pitchFamily="34" charset="0"/>
                          <a:cs typeface="Arial" pitchFamily="34" charset="0"/>
                        </a:rPr>
                        <a:t>Terms</a:t>
                      </a:r>
                      <a:endParaRPr lang="en-US" sz="2400" b="1" dirty="0">
                        <a:latin typeface="Arial" pitchFamily="34" charset="0"/>
                        <a:cs typeface="Arial" pitchFamily="34" charset="0"/>
                      </a:endParaRPr>
                    </a:p>
                  </a:txBody>
                  <a:tcPr marT="45717" marB="45717"/>
                </a:tc>
                <a:tc>
                  <a:txBody>
                    <a:bodyPr/>
                    <a:lstStyle/>
                    <a:p>
                      <a:pPr algn="ctr"/>
                      <a:r>
                        <a:rPr lang="en-US" sz="2400" b="1" dirty="0" smtClean="0">
                          <a:latin typeface="Arial" pitchFamily="34" charset="0"/>
                          <a:cs typeface="Arial" pitchFamily="34" charset="0"/>
                        </a:rPr>
                        <a:t>Definitions</a:t>
                      </a:r>
                      <a:endParaRPr lang="en-US" sz="2400" b="1" dirty="0">
                        <a:latin typeface="Arial" pitchFamily="34" charset="0"/>
                        <a:cs typeface="Arial" pitchFamily="34" charset="0"/>
                      </a:endParaRPr>
                    </a:p>
                  </a:txBody>
                  <a:tcPr marT="45717" marB="45717"/>
                </a:tc>
              </a:tr>
              <a:tr h="2438383">
                <a:tc>
                  <a:txBody>
                    <a:bodyPr/>
                    <a:lstStyle/>
                    <a:p>
                      <a:pPr algn="l">
                        <a:spcBef>
                          <a:spcPts val="550"/>
                        </a:spcBef>
                        <a:buClr>
                          <a:srgbClr val="B2B2B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dirty="0" smtClean="0">
                          <a:solidFill>
                            <a:srgbClr val="000000"/>
                          </a:solidFill>
                          <a:latin typeface="Arial" pitchFamily="34" charset="0"/>
                          <a:cs typeface="Arial" pitchFamily="34" charset="0"/>
                        </a:rPr>
                        <a:t>Classification</a:t>
                      </a:r>
                      <a:endParaRPr lang="en-GB" sz="2200" dirty="0">
                        <a:solidFill>
                          <a:srgbClr val="000000"/>
                        </a:solidFill>
                        <a:latin typeface="Arial" pitchFamily="34" charset="0"/>
                        <a:cs typeface="Arial" pitchFamily="34" charset="0"/>
                      </a:endParaRPr>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baseline="0" dirty="0" smtClean="0">
                          <a:solidFill>
                            <a:srgbClr val="000000"/>
                          </a:solidFill>
                          <a:latin typeface="Arial" pitchFamily="34" charset="0"/>
                          <a:cs typeface="Arial" pitchFamily="34" charset="0"/>
                        </a:rPr>
                        <a:t>is a systematic arrangement in groups or categories according to established criteria.</a:t>
                      </a:r>
                      <a:endParaRPr lang="en-GB" sz="2200" dirty="0" smtClean="0">
                        <a:solidFill>
                          <a:srgbClr val="000000"/>
                        </a:solidFill>
                        <a:latin typeface="Arial" pitchFamily="34" charset="0"/>
                        <a:cs typeface="Arial" pitchFamily="34" charset="0"/>
                      </a:endParaRPr>
                    </a:p>
                  </a:txBody>
                  <a:tcPr marT="45717" marB="45717"/>
                </a:tc>
              </a:tr>
            </a:tbl>
          </a:graphicData>
        </a:graphic>
      </p:graphicFrame>
    </p:spTree>
  </p:cSld>
  <p:clrMapOvr>
    <a:masterClrMapping/>
  </p:clrMapOvr>
  <p:transition spd="med">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smtClean="0">
                <a:solidFill>
                  <a:schemeClr val="accent5"/>
                </a:solidFill>
              </a:rPr>
              <a:t>Manipulator</a:t>
            </a:r>
            <a:endParaRPr lang="en-US" u="sng" dirty="0">
              <a:solidFill>
                <a:schemeClr val="accent5"/>
              </a:solidFill>
            </a:endParaRPr>
          </a:p>
        </p:txBody>
      </p:sp>
      <p:sp>
        <p:nvSpPr>
          <p:cNvPr id="3" name="Content Placeholder 2"/>
          <p:cNvSpPr>
            <a:spLocks noGrp="1"/>
          </p:cNvSpPr>
          <p:nvPr>
            <p:ph idx="1"/>
          </p:nvPr>
        </p:nvSpPr>
        <p:spPr/>
        <p:txBody>
          <a:bodyPr/>
          <a:lstStyle/>
          <a:p>
            <a:r>
              <a:rPr lang="en-US" dirty="0" smtClean="0"/>
              <a:t>A manipulator is a device which is used to manipulate the materials without direct contact. </a:t>
            </a:r>
          </a:p>
          <a:p>
            <a:r>
              <a:rPr lang="en-US" dirty="0" smtClean="0"/>
              <a:t>It is an arm like mechanism that consists of series of segments, usually sliding or jointed which grasp and move objects with a number of </a:t>
            </a:r>
            <a:r>
              <a:rPr lang="en-US" u="sng" dirty="0" smtClean="0">
                <a:solidFill>
                  <a:schemeClr val="accent6"/>
                </a:solidFill>
              </a:rPr>
              <a:t>degree of freedom</a:t>
            </a:r>
            <a:r>
              <a:rPr lang="en-US" dirty="0" smtClean="0"/>
              <a:t>.</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ES-421 Robotics Week-02</a:t>
            </a:r>
            <a:endParaRPr lang="en-US"/>
          </a:p>
        </p:txBody>
      </p:sp>
      <p:sp>
        <p:nvSpPr>
          <p:cNvPr id="5" name="Slide Number Placeholder 4"/>
          <p:cNvSpPr>
            <a:spLocks noGrp="1"/>
          </p:cNvSpPr>
          <p:nvPr>
            <p:ph type="sldNum" sz="quarter" idx="12"/>
          </p:nvPr>
        </p:nvSpPr>
        <p:spPr/>
        <p:txBody>
          <a:bodyPr/>
          <a:lstStyle/>
          <a:p>
            <a:fld id="{0AAC41ED-349E-405B-8DD2-7524A8438A69}" type="slidenum">
              <a:rPr lang="en-US" smtClean="0"/>
              <a:pPr/>
              <a:t>37</a:t>
            </a:fld>
            <a:endParaRPr lang="en-US"/>
          </a:p>
        </p:txBody>
      </p:sp>
    </p:spTree>
    <p:extLst>
      <p:ext uri="{BB962C8B-B14F-4D97-AF65-F5344CB8AC3E}">
        <p14:creationId xmlns:p14="http://schemas.microsoft.com/office/powerpoint/2010/main" xmlns="" val="981905390"/>
      </p:ext>
    </p:extLst>
  </p:cSld>
  <p:clrMapOvr>
    <a:masterClrMapping/>
  </p:clrMapOvr>
  <p:transition spd="med">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8167"/>
            <a:ext cx="7886700" cy="4113032"/>
          </a:xfrm>
        </p:spPr>
        <p:txBody>
          <a:bodyPr/>
          <a:lstStyle/>
          <a:p>
            <a:r>
              <a:rPr lang="en-US" dirty="0" smtClean="0"/>
              <a:t>It has rigid links.</a:t>
            </a:r>
          </a:p>
          <a:p>
            <a:r>
              <a:rPr lang="en-US" dirty="0" smtClean="0"/>
              <a:t>Connected with joints.</a:t>
            </a:r>
          </a:p>
          <a:p>
            <a:r>
              <a:rPr lang="en-US" dirty="0" smtClean="0"/>
              <a:t>Instrumented with position sensor which allow the relative position of the neighboring links.</a:t>
            </a:r>
          </a:p>
          <a:p>
            <a:r>
              <a:rPr lang="en-US" dirty="0" smtClean="0"/>
              <a:t>Joint angles in case of </a:t>
            </a:r>
            <a:r>
              <a:rPr lang="en-US" u="sng" dirty="0" smtClean="0">
                <a:solidFill>
                  <a:schemeClr val="accent6"/>
                </a:solidFill>
              </a:rPr>
              <a:t>revolute joints</a:t>
            </a:r>
            <a:r>
              <a:rPr lang="en-US" dirty="0" smtClean="0">
                <a:solidFill>
                  <a:schemeClr val="accent6"/>
                </a:solidFill>
              </a:rPr>
              <a:t>.</a:t>
            </a:r>
          </a:p>
          <a:p>
            <a:r>
              <a:rPr lang="en-US" dirty="0" smtClean="0"/>
              <a:t>Translation in case of </a:t>
            </a:r>
            <a:r>
              <a:rPr lang="en-US" u="sng" dirty="0" smtClean="0">
                <a:solidFill>
                  <a:schemeClr val="accent6"/>
                </a:solidFill>
              </a:rPr>
              <a:t>prismatic joint.</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ES-421 Robotics Week-02</a:t>
            </a:r>
            <a:endParaRPr lang="en-US"/>
          </a:p>
        </p:txBody>
      </p:sp>
      <p:sp>
        <p:nvSpPr>
          <p:cNvPr id="5" name="Slide Number Placeholder 4"/>
          <p:cNvSpPr>
            <a:spLocks noGrp="1"/>
          </p:cNvSpPr>
          <p:nvPr>
            <p:ph type="sldNum" sz="quarter" idx="12"/>
          </p:nvPr>
        </p:nvSpPr>
        <p:spPr/>
        <p:txBody>
          <a:bodyPr/>
          <a:lstStyle/>
          <a:p>
            <a:fld id="{0AAC41ED-349E-405B-8DD2-7524A8438A69}" type="slidenum">
              <a:rPr lang="en-US" smtClean="0"/>
              <a:pPr/>
              <a:t>38</a:t>
            </a:fld>
            <a:endParaRPr lang="en-US"/>
          </a:p>
        </p:txBody>
      </p:sp>
      <p:sp>
        <p:nvSpPr>
          <p:cNvPr id="7" name="Title 1"/>
          <p:cNvSpPr txBox="1">
            <a:spLocks/>
          </p:cNvSpPr>
          <p:nvPr/>
        </p:nvSpPr>
        <p:spPr>
          <a:xfrm>
            <a:off x="1273628" y="347707"/>
            <a:ext cx="6632666" cy="13255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u="sng" dirty="0" smtClean="0">
                <a:solidFill>
                  <a:schemeClr val="accent5"/>
                </a:solidFill>
              </a:rPr>
              <a:t>Manipulator (</a:t>
            </a:r>
            <a:r>
              <a:rPr lang="en-US" u="sng" dirty="0" err="1" smtClean="0">
                <a:solidFill>
                  <a:schemeClr val="accent5"/>
                </a:solidFill>
              </a:rPr>
              <a:t>Contd</a:t>
            </a:r>
            <a:r>
              <a:rPr lang="en-US" u="sng" dirty="0" smtClean="0">
                <a:solidFill>
                  <a:schemeClr val="accent5"/>
                </a:solidFill>
              </a:rPr>
              <a:t>….)</a:t>
            </a:r>
            <a:endParaRPr lang="en-US" u="sng" dirty="0">
              <a:solidFill>
                <a:schemeClr val="accent5"/>
              </a:solidFill>
            </a:endParaRPr>
          </a:p>
        </p:txBody>
      </p:sp>
    </p:spTree>
    <p:extLst>
      <p:ext uri="{BB962C8B-B14F-4D97-AF65-F5344CB8AC3E}">
        <p14:creationId xmlns:p14="http://schemas.microsoft.com/office/powerpoint/2010/main" xmlns="" val="3002349772"/>
      </p:ext>
    </p:extLst>
  </p:cSld>
  <p:clrMapOvr>
    <a:masterClrMapping/>
  </p:clrMapOvr>
  <p:transition spd="med">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45002"/>
            <a:ext cx="7886700" cy="5567969"/>
          </a:xfrm>
        </p:spPr>
        <p:txBody>
          <a:bodyPr>
            <a:normAutofit fontScale="92500" lnSpcReduction="10000"/>
          </a:bodyPr>
          <a:lstStyle/>
          <a:p>
            <a:r>
              <a:rPr lang="en-US" dirty="0" smtClean="0">
                <a:solidFill>
                  <a:schemeClr val="accent5"/>
                </a:solidFill>
              </a:rPr>
              <a:t>Revolute Joints:</a:t>
            </a:r>
          </a:p>
          <a:p>
            <a:pPr marL="0" indent="0">
              <a:buNone/>
            </a:pPr>
            <a:r>
              <a:rPr lang="en-US" dirty="0" smtClean="0"/>
              <a:t>A revolute joint is also called pin joint. </a:t>
            </a:r>
          </a:p>
          <a:p>
            <a:pPr marL="0" indent="0">
              <a:buNone/>
            </a:pPr>
            <a:r>
              <a:rPr lang="en-US" dirty="0" smtClean="0"/>
              <a:t>It provides single axis rotation function. </a:t>
            </a:r>
            <a:r>
              <a:rPr lang="en-US" dirty="0"/>
              <a:t>This one parameter movement identifies this joint as a one degree of freedom kinematic pair. </a:t>
            </a:r>
          </a:p>
          <a:p>
            <a:pPr marL="0" indent="0">
              <a:buNone/>
            </a:pPr>
            <a:endParaRPr lang="en-US" dirty="0"/>
          </a:p>
          <a:p>
            <a:pPr marL="0" indent="0">
              <a:buNone/>
            </a:pPr>
            <a:endParaRPr lang="en-US" dirty="0" smtClean="0"/>
          </a:p>
          <a:p>
            <a:r>
              <a:rPr lang="en-US" dirty="0" smtClean="0">
                <a:solidFill>
                  <a:schemeClr val="accent5"/>
                </a:solidFill>
              </a:rPr>
              <a:t>Prismatic Joints:</a:t>
            </a:r>
          </a:p>
          <a:p>
            <a:pPr marL="0" indent="0">
              <a:buNone/>
            </a:pPr>
            <a:r>
              <a:rPr lang="en-US" dirty="0" smtClean="0"/>
              <a:t>It provides a linear sliding movement between two bodies, often called a slider.</a:t>
            </a:r>
          </a:p>
          <a:p>
            <a:pPr marL="0" indent="0">
              <a:buNone/>
            </a:pPr>
            <a:r>
              <a:rPr lang="en-US" dirty="0" smtClean="0"/>
              <a:t>The </a:t>
            </a:r>
            <a:r>
              <a:rPr lang="en-US" dirty="0"/>
              <a:t>relative position of two bodies connected by a prismatic joint is defined by the amount of linear slide of one relative to the other one. This one parameter movement identifies this joint as a one </a:t>
            </a:r>
            <a:r>
              <a:rPr lang="en-US" dirty="0" smtClean="0"/>
              <a:t>degree of freedom kinematic pair.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ES-421 Robotics Week-02</a:t>
            </a:r>
            <a:endParaRPr lang="en-US"/>
          </a:p>
        </p:txBody>
      </p:sp>
      <p:sp>
        <p:nvSpPr>
          <p:cNvPr id="5" name="Slide Number Placeholder 4"/>
          <p:cNvSpPr>
            <a:spLocks noGrp="1"/>
          </p:cNvSpPr>
          <p:nvPr>
            <p:ph type="sldNum" sz="quarter" idx="12"/>
          </p:nvPr>
        </p:nvSpPr>
        <p:spPr/>
        <p:txBody>
          <a:bodyPr/>
          <a:lstStyle/>
          <a:p>
            <a:fld id="{0AAC41ED-349E-405B-8DD2-7524A8438A69}" type="slidenum">
              <a:rPr lang="en-US" smtClean="0"/>
              <a:pPr/>
              <a:t>39</a:t>
            </a:fld>
            <a:endParaRPr lang="en-US"/>
          </a:p>
        </p:txBody>
      </p:sp>
    </p:spTree>
    <p:extLst>
      <p:ext uri="{BB962C8B-B14F-4D97-AF65-F5344CB8AC3E}">
        <p14:creationId xmlns:p14="http://schemas.microsoft.com/office/powerpoint/2010/main" xmlns="" val="2467174650"/>
      </p:ext>
    </p:extLst>
  </p:cSld>
  <p:clrMapOvr>
    <a:masterClrMapping/>
  </p:clrMapOvr>
  <p:transition spd="med">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LESSON SECTIONS</a:t>
            </a:r>
            <a:endParaRPr lang="en-US" dirty="0"/>
          </a:p>
        </p:txBody>
      </p:sp>
      <p:sp>
        <p:nvSpPr>
          <p:cNvPr id="10243" name="Content Placeholder 2"/>
          <p:cNvSpPr>
            <a:spLocks noGrp="1"/>
          </p:cNvSpPr>
          <p:nvPr>
            <p:ph idx="1"/>
          </p:nvPr>
        </p:nvSpPr>
        <p:spPr/>
        <p:txBody>
          <a:bodyPr/>
          <a:lstStyle/>
          <a:p>
            <a:pPr>
              <a:defRPr/>
            </a:pPr>
            <a:r>
              <a:rPr lang="en-US" dirty="0" smtClean="0">
                <a:latin typeface="Arial" pitchFamily="34" charset="0"/>
                <a:cs typeface="Arial" pitchFamily="34" charset="0"/>
              </a:rPr>
              <a:t>TEKS 130.370(c)(10)(B) </a:t>
            </a:r>
            <a:r>
              <a:rPr lang="en-US" sz="2400" dirty="0" smtClean="0">
                <a:latin typeface="Arial" pitchFamily="34" charset="0"/>
                <a:cs typeface="Arial" pitchFamily="34" charset="0"/>
              </a:rPr>
              <a:t>Identify areas in robotics where quality, reliability, and safety can be designed into a product.</a:t>
            </a:r>
          </a:p>
          <a:p>
            <a:pPr>
              <a:defRPr/>
            </a:pPr>
            <a:endParaRPr lang="en-US" dirty="0" smtClean="0">
              <a:latin typeface="Arial" pitchFamily="34" charset="0"/>
              <a:cs typeface="Arial" pitchFamily="34" charset="0"/>
            </a:endParaRPr>
          </a:p>
          <a:p>
            <a:pPr marL="514350" indent="-514350">
              <a:buFont typeface="Wingdings 2" pitchFamily="18" charset="2"/>
              <a:buNone/>
              <a:defRPr/>
            </a:pPr>
            <a:r>
              <a:rPr lang="en-US" dirty="0" smtClean="0">
                <a:latin typeface="Arial" pitchFamily="34" charset="0"/>
                <a:cs typeface="Arial" pitchFamily="34" charset="0"/>
              </a:rPr>
              <a:t>	- Section 1: Evolution of Robotics</a:t>
            </a:r>
          </a:p>
          <a:p>
            <a:pPr marL="514350" indent="-514350">
              <a:buFont typeface="Wingdings 2" pitchFamily="18" charset="2"/>
              <a:buNone/>
              <a:defRPr/>
            </a:pPr>
            <a:endParaRPr lang="en-US" dirty="0" smtClean="0">
              <a:latin typeface="Arial" pitchFamily="34" charset="0"/>
              <a:cs typeface="Arial" pitchFamily="34" charset="0"/>
            </a:endParaRPr>
          </a:p>
          <a:p>
            <a:pPr marL="514350" indent="-514350">
              <a:buFont typeface="Wingdings 2" pitchFamily="18" charset="2"/>
              <a:buNone/>
              <a:defRPr/>
            </a:pPr>
            <a:r>
              <a:rPr lang="en-US" dirty="0" smtClean="0">
                <a:latin typeface="Arial" pitchFamily="34" charset="0"/>
                <a:cs typeface="Arial" pitchFamily="34" charset="0"/>
              </a:rPr>
              <a:t>      - Section 2: Robot Classifications</a:t>
            </a:r>
          </a:p>
          <a:p>
            <a:pPr>
              <a:buFont typeface="Wingdings 2" pitchFamily="18" charset="2"/>
              <a:buNone/>
              <a:defRPr/>
            </a:pPr>
            <a:endParaRPr lang="en-US" dirty="0" smtClean="0"/>
          </a:p>
        </p:txBody>
      </p:sp>
      <p:sp>
        <p:nvSpPr>
          <p:cNvPr id="5" name="Slide Number Placeholder 4"/>
          <p:cNvSpPr>
            <a:spLocks noGrp="1"/>
          </p:cNvSpPr>
          <p:nvPr>
            <p:ph type="sldNum" sz="quarter" idx="12"/>
          </p:nvPr>
        </p:nvSpPr>
        <p:spPr/>
        <p:txBody>
          <a:bodyPr/>
          <a:lstStyle/>
          <a:p>
            <a:pPr>
              <a:defRPr/>
            </a:pPr>
            <a:fld id="{0EC26604-FE87-4D38-A2B4-3238357F84F1}" type="slidenum">
              <a:rPr lang="en-US" smtClean="0"/>
              <a:pPr>
                <a:defRPr/>
              </a:pPr>
              <a:t>4</a:t>
            </a:fld>
            <a:endParaRPr lang="en-US"/>
          </a:p>
        </p:txBody>
      </p:sp>
      <p:sp>
        <p:nvSpPr>
          <p:cNvPr id="10245" name="Rectangle 3"/>
          <p:cNvSpPr>
            <a:spLocks noChangeArrowheads="1"/>
          </p:cNvSpPr>
          <p:nvPr/>
        </p:nvSpPr>
        <p:spPr bwMode="auto">
          <a:xfrm>
            <a:off x="0" y="6503988"/>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a:t>
            </a:r>
            <a:endParaRPr lang="en-US" dirty="0"/>
          </a:p>
        </p:txBody>
      </p:sp>
      <p:sp>
        <p:nvSpPr>
          <p:cNvPr id="44035" name="Content Placeholder 2"/>
          <p:cNvSpPr>
            <a:spLocks noGrp="1"/>
          </p:cNvSpPr>
          <p:nvPr>
            <p:ph idx="1"/>
          </p:nvPr>
        </p:nvSpPr>
        <p:spPr/>
        <p:txBody>
          <a:bodyPr/>
          <a:lstStyle/>
          <a:p>
            <a:pPr algn="just"/>
            <a:endParaRPr lang="en-US" sz="800" smtClean="0">
              <a:latin typeface="Arial" charset="0"/>
              <a:cs typeface="Arial" charset="0"/>
            </a:endParaRPr>
          </a:p>
          <a:p>
            <a:pPr>
              <a:buFont typeface="Wingdings 2" pitchFamily="18" charset="2"/>
              <a:buNone/>
            </a:pPr>
            <a:r>
              <a:rPr lang="en-US" b="1" smtClean="0">
                <a:latin typeface="Arial" charset="0"/>
                <a:cs typeface="Arial" charset="0"/>
              </a:rPr>
              <a:t>Why Do We Need Robots? </a:t>
            </a:r>
          </a:p>
          <a:p>
            <a:pPr>
              <a:buFont typeface="Wingdings 2" pitchFamily="18" charset="2"/>
              <a:buNone/>
            </a:pPr>
            <a:endParaRPr lang="en-US" sz="800" b="1" smtClean="0">
              <a:latin typeface="Arial" charset="0"/>
              <a:cs typeface="Arial" charset="0"/>
            </a:endParaRPr>
          </a:p>
          <a:p>
            <a:pPr>
              <a:buFont typeface="Wingdings 2" pitchFamily="18" charset="2"/>
              <a:buNone/>
            </a:pPr>
            <a:r>
              <a:rPr lang="en-US" smtClean="0">
                <a:latin typeface="Arial" charset="0"/>
                <a:cs typeface="Arial" charset="0"/>
              </a:rPr>
              <a:t>Robots are:</a:t>
            </a:r>
            <a:endParaRPr lang="en-US" sz="1000" smtClean="0">
              <a:latin typeface="Arial" charset="0"/>
              <a:cs typeface="Arial" charset="0"/>
            </a:endParaRPr>
          </a:p>
          <a:p>
            <a:r>
              <a:rPr lang="en-US" smtClean="0">
                <a:latin typeface="Arial" charset="0"/>
                <a:cs typeface="Arial" charset="0"/>
              </a:rPr>
              <a:t>Strong</a:t>
            </a:r>
          </a:p>
          <a:p>
            <a:r>
              <a:rPr lang="en-US" smtClean="0">
                <a:latin typeface="Arial" charset="0"/>
                <a:cs typeface="Arial" charset="0"/>
              </a:rPr>
              <a:t>Tireless</a:t>
            </a:r>
          </a:p>
          <a:p>
            <a:r>
              <a:rPr lang="en-US" smtClean="0">
                <a:latin typeface="Arial" charset="0"/>
                <a:cs typeface="Arial" charset="0"/>
              </a:rPr>
              <a:t>Accurate and Repeated</a:t>
            </a:r>
          </a:p>
          <a:p>
            <a:r>
              <a:rPr lang="en-US" smtClean="0">
                <a:latin typeface="Arial" charset="0"/>
                <a:cs typeface="Arial" charset="0"/>
              </a:rPr>
              <a:t>Well-immune</a:t>
            </a:r>
          </a:p>
          <a:p>
            <a:endParaRPr lang="en-US" sz="800" smtClean="0">
              <a:latin typeface="Arial" charset="0"/>
              <a:cs typeface="Arial" charset="0"/>
            </a:endParaRPr>
          </a:p>
          <a:p>
            <a:pPr>
              <a:buFont typeface="Wingdings 2" pitchFamily="18" charset="2"/>
              <a:buNone/>
            </a:pPr>
            <a:r>
              <a:rPr lang="en-US" smtClean="0">
                <a:latin typeface="Arial" charset="0"/>
                <a:cs typeface="Arial" charset="0"/>
              </a:rPr>
              <a:t>Robots provide labor savings. They are used to improve working conditions, increase flexibility, productivity and quality.</a:t>
            </a:r>
          </a:p>
        </p:txBody>
      </p:sp>
      <p:sp>
        <p:nvSpPr>
          <p:cNvPr id="5" name="Slide Number Placeholder 4"/>
          <p:cNvSpPr>
            <a:spLocks noGrp="1"/>
          </p:cNvSpPr>
          <p:nvPr>
            <p:ph type="sldNum" sz="quarter" idx="12"/>
          </p:nvPr>
        </p:nvSpPr>
        <p:spPr/>
        <p:txBody>
          <a:bodyPr/>
          <a:lstStyle/>
          <a:p>
            <a:pPr>
              <a:defRPr/>
            </a:pPr>
            <a:fld id="{90011005-EAC3-4473-A94B-6D1C9DCFB6AB}" type="slidenum">
              <a:rPr lang="en-US" smtClean="0"/>
              <a:pPr>
                <a:defRPr/>
              </a:pPr>
              <a:t>40</a:t>
            </a:fld>
            <a:endParaRPr lang="en-US"/>
          </a:p>
        </p:txBody>
      </p:sp>
      <p:sp>
        <p:nvSpPr>
          <p:cNvPr id="44037" name="Rectangle 2"/>
          <p:cNvSpPr>
            <a:spLocks noChangeArrowheads="1"/>
          </p:cNvSpPr>
          <p:nvPr/>
        </p:nvSpPr>
        <p:spPr bwMode="auto">
          <a:xfrm>
            <a:off x="0" y="65532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a:t>
            </a:r>
            <a:endParaRPr lang="en-US" dirty="0"/>
          </a:p>
        </p:txBody>
      </p:sp>
      <p:sp>
        <p:nvSpPr>
          <p:cNvPr id="45059" name="Content Placeholder 2"/>
          <p:cNvSpPr>
            <a:spLocks noGrp="1"/>
          </p:cNvSpPr>
          <p:nvPr>
            <p:ph idx="1"/>
          </p:nvPr>
        </p:nvSpPr>
        <p:spPr/>
        <p:txBody>
          <a:bodyPr/>
          <a:lstStyle/>
          <a:p>
            <a:pPr algn="just"/>
            <a:endParaRPr lang="en-US" sz="800" smtClean="0">
              <a:latin typeface="Arial" charset="0"/>
              <a:cs typeface="Arial" charset="0"/>
            </a:endParaRPr>
          </a:p>
          <a:p>
            <a:pPr>
              <a:buFont typeface="Wingdings 2" pitchFamily="18" charset="2"/>
              <a:buNone/>
            </a:pPr>
            <a:r>
              <a:rPr lang="en-US" b="1" smtClean="0">
                <a:latin typeface="Arial" charset="0"/>
                <a:cs typeface="Arial" charset="0"/>
              </a:rPr>
              <a:t>What is the Classification of Robots? </a:t>
            </a:r>
          </a:p>
          <a:p>
            <a:pPr>
              <a:buFont typeface="Wingdings 2" pitchFamily="18" charset="2"/>
              <a:buNone/>
            </a:pPr>
            <a:endParaRPr lang="en-US" sz="800" b="1" smtClean="0">
              <a:latin typeface="Arial" charset="0"/>
              <a:cs typeface="Arial" charset="0"/>
            </a:endParaRPr>
          </a:p>
          <a:p>
            <a:pPr>
              <a:buFont typeface="Wingdings 2" pitchFamily="18" charset="2"/>
              <a:buNone/>
            </a:pPr>
            <a:r>
              <a:rPr lang="en-US" smtClean="0">
                <a:latin typeface="Arial" charset="0"/>
                <a:cs typeface="Arial" charset="0"/>
              </a:rPr>
              <a:t>The Classification of Robots section will explain several methods of robot classifications.</a:t>
            </a:r>
          </a:p>
          <a:p>
            <a:pPr>
              <a:buFont typeface="Wingdings 2" pitchFamily="18" charset="2"/>
              <a:buNone/>
            </a:pPr>
            <a:r>
              <a:rPr lang="en-US" smtClean="0">
                <a:latin typeface="Arial" charset="0"/>
                <a:cs typeface="Arial" charset="0"/>
              </a:rPr>
              <a:t>   </a:t>
            </a:r>
            <a:endParaRPr lang="en-US" sz="240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3A7BAB02-2001-4216-8C55-EEE4EDC51A40}" type="slidenum">
              <a:rPr lang="en-US" smtClean="0"/>
              <a:pPr>
                <a:defRPr/>
              </a:pPr>
              <a:t>41</a:t>
            </a:fld>
            <a:endParaRPr lang="en-US"/>
          </a:p>
        </p:txBody>
      </p:sp>
      <p:pic>
        <p:nvPicPr>
          <p:cNvPr id="45061" name="Picture 6" descr="20058474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343400" y="3581400"/>
            <a:ext cx="3333750" cy="288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2" name="Rectangle 2"/>
          <p:cNvSpPr>
            <a:spLocks noChangeArrowheads="1"/>
          </p:cNvSpPr>
          <p:nvPr/>
        </p:nvSpPr>
        <p:spPr bwMode="auto">
          <a:xfrm>
            <a:off x="0" y="64770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a:t>
            </a:r>
            <a:endParaRPr lang="en-US" dirty="0"/>
          </a:p>
        </p:txBody>
      </p:sp>
      <p:sp>
        <p:nvSpPr>
          <p:cNvPr id="46083" name="Content Placeholder 2"/>
          <p:cNvSpPr>
            <a:spLocks noGrp="1"/>
          </p:cNvSpPr>
          <p:nvPr>
            <p:ph idx="1"/>
          </p:nvPr>
        </p:nvSpPr>
        <p:spPr>
          <a:xfrm>
            <a:off x="457200" y="1935163"/>
            <a:ext cx="7239000" cy="4846637"/>
          </a:xfrm>
        </p:spPr>
        <p:txBody>
          <a:bodyPr/>
          <a:lstStyle/>
          <a:p>
            <a:pPr algn="just"/>
            <a:endParaRPr lang="en-US" sz="800" smtClean="0">
              <a:latin typeface="Arial" charset="0"/>
              <a:cs typeface="Arial" charset="0"/>
            </a:endParaRPr>
          </a:p>
          <a:p>
            <a:pPr algn="just"/>
            <a:r>
              <a:rPr lang="en-US" b="1" smtClean="0">
                <a:latin typeface="Arial" charset="0"/>
                <a:cs typeface="Arial" charset="0"/>
              </a:rPr>
              <a:t>Robot Classification Methods</a:t>
            </a: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4D195F5E-8855-4631-BF9D-7055AC2732C6}" type="slidenum">
              <a:rPr lang="en-US" smtClean="0"/>
              <a:pPr>
                <a:defRPr/>
              </a:pPr>
              <a:t>42</a:t>
            </a:fld>
            <a:endParaRPr lang="en-US"/>
          </a:p>
        </p:txBody>
      </p:sp>
      <p:graphicFrame>
        <p:nvGraphicFramePr>
          <p:cNvPr id="6" name="Table 5"/>
          <p:cNvGraphicFramePr>
            <a:graphicFrameLocks noGrp="1"/>
          </p:cNvGraphicFramePr>
          <p:nvPr/>
        </p:nvGraphicFramePr>
        <p:xfrm>
          <a:off x="457200" y="2819400"/>
          <a:ext cx="7239000" cy="1828800"/>
        </p:xfrm>
        <a:graphic>
          <a:graphicData uri="http://schemas.openxmlformats.org/drawingml/2006/table">
            <a:tbl>
              <a:tblPr firstRow="1" bandRow="1">
                <a:tableStyleId>{D27102A9-8310-4765-A935-A1911B00CA55}</a:tableStyleId>
              </a:tblPr>
              <a:tblGrid>
                <a:gridCol w="3619500"/>
                <a:gridCol w="3619500"/>
              </a:tblGrid>
              <a:tr h="370840">
                <a:tc>
                  <a:txBody>
                    <a:bodyPr/>
                    <a:lstStyle/>
                    <a:p>
                      <a:r>
                        <a:rPr lang="en-US" sz="2400" b="0" dirty="0" smtClean="0"/>
                        <a:t>1. </a:t>
                      </a:r>
                      <a:r>
                        <a:rPr lang="en-US" sz="2400" b="0" baseline="0" dirty="0" smtClean="0"/>
                        <a:t> </a:t>
                      </a:r>
                      <a:r>
                        <a:rPr lang="en-US" sz="2400" b="0" dirty="0" smtClean="0"/>
                        <a:t>Arm Configuration</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0" dirty="0" smtClean="0"/>
                        <a:t>5. Tasks</a:t>
                      </a:r>
                      <a:r>
                        <a:rPr lang="en-US" sz="2400" b="0" baseline="0" dirty="0" smtClean="0"/>
                        <a:t> Performed</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b="0" dirty="0" smtClean="0"/>
                        <a:t>2. Controller</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0" dirty="0" smtClean="0"/>
                        <a:t>6. Design</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b="0" dirty="0" smtClean="0"/>
                        <a:t>3. Power</a:t>
                      </a:r>
                      <a:r>
                        <a:rPr lang="en-US" sz="2400" b="0" baseline="0" dirty="0" smtClean="0"/>
                        <a:t> Supply</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0" dirty="0" smtClean="0"/>
                        <a:t>7. LERT</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b="0" dirty="0" smtClean="0"/>
                        <a:t>4. Technology</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6102" name="Picture 6" descr="20058474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1200" y="4921250"/>
            <a:ext cx="188595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103" name="Rectangle 2"/>
          <p:cNvSpPr>
            <a:spLocks noChangeArrowheads="1"/>
          </p:cNvSpPr>
          <p:nvPr/>
        </p:nvSpPr>
        <p:spPr bwMode="auto">
          <a:xfrm>
            <a:off x="0" y="65405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a:t>
            </a:r>
            <a:endParaRPr lang="en-US" dirty="0"/>
          </a:p>
        </p:txBody>
      </p:sp>
      <p:sp>
        <p:nvSpPr>
          <p:cNvPr id="47107" name="Content Placeholder 2"/>
          <p:cNvSpPr>
            <a:spLocks noGrp="1"/>
          </p:cNvSpPr>
          <p:nvPr>
            <p:ph idx="1"/>
          </p:nvPr>
        </p:nvSpPr>
        <p:spPr/>
        <p:txBody>
          <a:bodyPr/>
          <a:lstStyle/>
          <a:p>
            <a:pPr algn="just"/>
            <a:endParaRPr lang="en-US" sz="800" smtClean="0">
              <a:latin typeface="Arial" charset="0"/>
              <a:cs typeface="Arial" charset="0"/>
            </a:endParaRPr>
          </a:p>
          <a:p>
            <a:pPr>
              <a:buFont typeface="Wingdings 2" pitchFamily="18" charset="2"/>
              <a:buNone/>
            </a:pPr>
            <a:r>
              <a:rPr lang="en-US" b="1" smtClean="0">
                <a:latin typeface="Arial" charset="0"/>
                <a:cs typeface="Arial" charset="0"/>
              </a:rPr>
              <a:t>1. Classification by Arm Configuration</a:t>
            </a:r>
          </a:p>
          <a:p>
            <a:pPr>
              <a:buFont typeface="Wingdings 2" pitchFamily="18" charset="2"/>
              <a:buNone/>
            </a:pPr>
            <a:r>
              <a:rPr lang="en-US" smtClean="0">
                <a:latin typeface="Arial" charset="0"/>
                <a:cs typeface="Arial" charset="0"/>
              </a:rPr>
              <a:t>There are five recognized arm configurations:</a:t>
            </a:r>
          </a:p>
          <a:p>
            <a:r>
              <a:rPr lang="en-US" smtClean="0">
                <a:latin typeface="Arial" charset="0"/>
                <a:cs typeface="Arial" charset="0"/>
              </a:rPr>
              <a:t> Rectangular or Cartesian Coordinates</a:t>
            </a:r>
          </a:p>
          <a:p>
            <a:r>
              <a:rPr lang="en-US" smtClean="0">
                <a:latin typeface="Arial" charset="0"/>
                <a:cs typeface="Arial" charset="0"/>
              </a:rPr>
              <a:t> Cylindrical Coordinates</a:t>
            </a:r>
          </a:p>
          <a:p>
            <a:r>
              <a:rPr lang="en-US" smtClean="0">
                <a:latin typeface="Arial" charset="0"/>
                <a:cs typeface="Arial" charset="0"/>
              </a:rPr>
              <a:t> SCARA</a:t>
            </a:r>
          </a:p>
          <a:p>
            <a:r>
              <a:rPr lang="en-US" smtClean="0">
                <a:latin typeface="Arial" charset="0"/>
                <a:cs typeface="Arial" charset="0"/>
              </a:rPr>
              <a:t> Polar or Spherical Coordinates</a:t>
            </a:r>
          </a:p>
          <a:p>
            <a:r>
              <a:rPr lang="en-US" smtClean="0">
                <a:latin typeface="Arial" charset="0"/>
                <a:cs typeface="Arial" charset="0"/>
              </a:rPr>
              <a:t> Jointed Arm</a:t>
            </a:r>
          </a:p>
        </p:txBody>
      </p:sp>
      <p:sp>
        <p:nvSpPr>
          <p:cNvPr id="5" name="Slide Number Placeholder 4"/>
          <p:cNvSpPr>
            <a:spLocks noGrp="1"/>
          </p:cNvSpPr>
          <p:nvPr>
            <p:ph type="sldNum" sz="quarter" idx="12"/>
          </p:nvPr>
        </p:nvSpPr>
        <p:spPr/>
        <p:txBody>
          <a:bodyPr/>
          <a:lstStyle/>
          <a:p>
            <a:pPr>
              <a:defRPr/>
            </a:pPr>
            <a:fld id="{9E624247-888C-4393-8B1A-266EFB145FC6}" type="slidenum">
              <a:rPr lang="en-US" smtClean="0"/>
              <a:pPr>
                <a:defRPr/>
              </a:pPr>
              <a:t>43</a:t>
            </a:fld>
            <a:endParaRPr lang="en-US"/>
          </a:p>
        </p:txBody>
      </p:sp>
      <p:pic>
        <p:nvPicPr>
          <p:cNvPr id="47109"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019800" y="4295775"/>
            <a:ext cx="146367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10" name="Rectangle 2"/>
          <p:cNvSpPr>
            <a:spLocks noChangeArrowheads="1"/>
          </p:cNvSpPr>
          <p:nvPr/>
        </p:nvSpPr>
        <p:spPr bwMode="auto">
          <a:xfrm>
            <a:off x="0" y="65532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Classification of robots – Types of Robots</a:t>
            </a:r>
            <a:endParaRPr lang="en-US" dirty="0"/>
          </a:p>
        </p:txBody>
      </p:sp>
      <p:sp>
        <p:nvSpPr>
          <p:cNvPr id="48131" name="Content Placeholder 2"/>
          <p:cNvSpPr>
            <a:spLocks noGrp="1"/>
          </p:cNvSpPr>
          <p:nvPr>
            <p:ph idx="1"/>
          </p:nvPr>
        </p:nvSpPr>
        <p:spPr>
          <a:xfrm>
            <a:off x="1371600" y="1609725"/>
            <a:ext cx="6324600" cy="4846638"/>
          </a:xfrm>
        </p:spPr>
        <p:txBody>
          <a:bodyPr/>
          <a:lstStyle/>
          <a:p>
            <a:pPr algn="just"/>
            <a:endParaRPr lang="en-US" sz="800"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EC70EE78-F05D-40C6-801C-BD533EBF8A82}" type="slidenum">
              <a:rPr lang="en-US" smtClean="0"/>
              <a:pPr>
                <a:defRPr/>
              </a:pPr>
              <a:t>44</a:t>
            </a:fld>
            <a:endParaRPr lang="en-US"/>
          </a:p>
        </p:txBody>
      </p:sp>
      <p:pic>
        <p:nvPicPr>
          <p:cNvPr id="8" name="Picture 7" descr="21408399_th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90800" y="2209800"/>
            <a:ext cx="3324225" cy="3333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8134" name="Rectangle 2"/>
          <p:cNvSpPr>
            <a:spLocks noChangeArrowheads="1"/>
          </p:cNvSpPr>
          <p:nvPr/>
        </p:nvSpPr>
        <p:spPr bwMode="auto">
          <a:xfrm>
            <a:off x="0" y="64770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Classification of robots – Arm Configuration (1 of 5)</a:t>
            </a:r>
            <a:endParaRPr lang="en-US" dirty="0"/>
          </a:p>
        </p:txBody>
      </p:sp>
      <p:sp>
        <p:nvSpPr>
          <p:cNvPr id="49155" name="Content Placeholder 2"/>
          <p:cNvSpPr>
            <a:spLocks noGrp="1"/>
          </p:cNvSpPr>
          <p:nvPr>
            <p:ph idx="1"/>
          </p:nvPr>
        </p:nvSpPr>
        <p:spPr>
          <a:xfrm>
            <a:off x="457200" y="1554163"/>
            <a:ext cx="7239000" cy="4846637"/>
          </a:xfrm>
        </p:spPr>
        <p:txBody>
          <a:bodyPr/>
          <a:lstStyle/>
          <a:p>
            <a:pPr algn="just"/>
            <a:endParaRPr lang="en-US" sz="800" smtClean="0">
              <a:latin typeface="Arial" charset="0"/>
              <a:cs typeface="Arial" charset="0"/>
            </a:endParaRPr>
          </a:p>
          <a:p>
            <a:pPr>
              <a:buFont typeface="Wingdings 2" pitchFamily="18" charset="2"/>
              <a:buNone/>
            </a:pPr>
            <a:r>
              <a:rPr lang="en-US" b="1" smtClean="0">
                <a:latin typeface="Arial" charset="0"/>
                <a:cs typeface="Arial" charset="0"/>
              </a:rPr>
              <a:t>Rectangular or Cartesian Coordinates</a:t>
            </a:r>
          </a:p>
          <a:p>
            <a:pPr>
              <a:buFont typeface="Wingdings 2" pitchFamily="18" charset="2"/>
              <a:buNone/>
            </a:pPr>
            <a:endParaRPr lang="en-US" sz="800" smtClean="0">
              <a:latin typeface="Arial" charset="0"/>
              <a:cs typeface="Arial" charset="0"/>
            </a:endParaRPr>
          </a:p>
          <a:p>
            <a:pPr>
              <a:buFont typeface="Wingdings 2" pitchFamily="18" charset="2"/>
              <a:buNone/>
            </a:pPr>
            <a:r>
              <a:rPr lang="en-US" smtClean="0">
                <a:latin typeface="Arial" charset="0"/>
                <a:cs typeface="Arial" charset="0"/>
              </a:rPr>
              <a:t>These robots move along an x, y, z axis in straight lines.</a:t>
            </a: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95A82FFB-FC0D-4E62-B49C-9C6A2BAF64BD}" type="slidenum">
              <a:rPr lang="en-US" smtClean="0"/>
              <a:pPr>
                <a:defRPr/>
              </a:pPr>
              <a:t>45</a:t>
            </a:fld>
            <a:endParaRPr lang="en-US"/>
          </a:p>
        </p:txBody>
      </p:sp>
      <p:sp>
        <p:nvSpPr>
          <p:cNvPr id="49157" name="Rectangle 2"/>
          <p:cNvSpPr>
            <a:spLocks noChangeArrowheads="1"/>
          </p:cNvSpPr>
          <p:nvPr/>
        </p:nvSpPr>
        <p:spPr bwMode="auto">
          <a:xfrm>
            <a:off x="36513" y="6507163"/>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Classification of robots – Arm Configuration (2 of 5)</a:t>
            </a:r>
            <a:endParaRPr lang="en-US" dirty="0"/>
          </a:p>
        </p:txBody>
      </p:sp>
      <p:sp>
        <p:nvSpPr>
          <p:cNvPr id="50179" name="Content Placeholder 2"/>
          <p:cNvSpPr>
            <a:spLocks noGrp="1"/>
          </p:cNvSpPr>
          <p:nvPr>
            <p:ph idx="1"/>
          </p:nvPr>
        </p:nvSpPr>
        <p:spPr/>
        <p:txBody>
          <a:bodyPr/>
          <a:lstStyle/>
          <a:p>
            <a:pPr algn="just"/>
            <a:endParaRPr lang="en-US" sz="800" smtClean="0">
              <a:latin typeface="Arial" charset="0"/>
              <a:cs typeface="Arial" charset="0"/>
            </a:endParaRPr>
          </a:p>
          <a:p>
            <a:pPr>
              <a:buFont typeface="Wingdings 2" pitchFamily="18" charset="2"/>
              <a:buNone/>
            </a:pPr>
            <a:r>
              <a:rPr lang="en-US" b="1" smtClean="0">
                <a:latin typeface="Arial" charset="0"/>
                <a:cs typeface="Arial" charset="0"/>
              </a:rPr>
              <a:t>Cylindrical Coordinates</a:t>
            </a:r>
          </a:p>
          <a:p>
            <a:pPr>
              <a:buFont typeface="Wingdings 2" pitchFamily="18" charset="2"/>
              <a:buNone/>
            </a:pPr>
            <a:endParaRPr lang="en-US" sz="800" smtClean="0">
              <a:latin typeface="Arial" charset="0"/>
              <a:cs typeface="Arial" charset="0"/>
            </a:endParaRPr>
          </a:p>
          <a:p>
            <a:pPr>
              <a:buFont typeface="Wingdings 2" pitchFamily="18" charset="2"/>
              <a:buNone/>
            </a:pPr>
            <a:r>
              <a:rPr lang="en-US" smtClean="0">
                <a:latin typeface="Arial" charset="0"/>
                <a:cs typeface="Arial" charset="0"/>
              </a:rPr>
              <a:t>This robot manipulator can rotate about its base and can move linearly in horizontal and vertical planes.</a:t>
            </a: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39C338E2-D086-4202-B717-94A7E0C71C8F}" type="slidenum">
              <a:rPr lang="en-US" smtClean="0"/>
              <a:pPr>
                <a:defRPr/>
              </a:pPr>
              <a:t>46</a:t>
            </a:fld>
            <a:endParaRPr lang="en-US"/>
          </a:p>
        </p:txBody>
      </p:sp>
      <p:sp>
        <p:nvSpPr>
          <p:cNvPr id="50181" name="Rectangle 2"/>
          <p:cNvSpPr>
            <a:spLocks noChangeArrowheads="1"/>
          </p:cNvSpPr>
          <p:nvPr/>
        </p:nvSpPr>
        <p:spPr bwMode="auto">
          <a:xfrm>
            <a:off x="0" y="6503988"/>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Classification of robots – Arm Configuration (3 of 5)</a:t>
            </a:r>
            <a:endParaRPr lang="en-US" dirty="0"/>
          </a:p>
        </p:txBody>
      </p:sp>
      <p:sp>
        <p:nvSpPr>
          <p:cNvPr id="51203" name="Content Placeholder 2"/>
          <p:cNvSpPr>
            <a:spLocks noGrp="1"/>
          </p:cNvSpPr>
          <p:nvPr>
            <p:ph idx="1"/>
          </p:nvPr>
        </p:nvSpPr>
        <p:spPr/>
        <p:txBody>
          <a:bodyPr/>
          <a:lstStyle/>
          <a:p>
            <a:pPr algn="just"/>
            <a:endParaRPr lang="en-US" sz="800" smtClean="0">
              <a:latin typeface="Arial" charset="0"/>
              <a:cs typeface="Arial" charset="0"/>
            </a:endParaRPr>
          </a:p>
          <a:p>
            <a:pPr>
              <a:buFont typeface="Wingdings 2" pitchFamily="18" charset="2"/>
              <a:buNone/>
            </a:pPr>
            <a:r>
              <a:rPr lang="en-US" b="1" smtClean="0">
                <a:latin typeface="Arial" charset="0"/>
                <a:cs typeface="Arial" charset="0"/>
              </a:rPr>
              <a:t>SCARA</a:t>
            </a:r>
          </a:p>
          <a:p>
            <a:pPr>
              <a:buFont typeface="Wingdings 2" pitchFamily="18" charset="2"/>
              <a:buNone/>
            </a:pPr>
            <a:endParaRPr lang="en-US" sz="800" smtClean="0">
              <a:latin typeface="Arial" charset="0"/>
              <a:cs typeface="Arial" charset="0"/>
            </a:endParaRPr>
          </a:p>
          <a:p>
            <a:pPr>
              <a:buFont typeface="Wingdings 2" pitchFamily="18" charset="2"/>
              <a:buNone/>
            </a:pPr>
            <a:r>
              <a:rPr lang="en-US" smtClean="0">
                <a:latin typeface="Arial" charset="0"/>
                <a:cs typeface="Arial" charset="0"/>
              </a:rPr>
              <a:t>Selective Compliance Articulated Robot Arm (SCARA) – The work all is similar to a cylindrical robot, but is has a rotational reach axis rather than a linear one.</a:t>
            </a: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F042C4F2-5001-4F2C-9479-6E313AB8429B}" type="slidenum">
              <a:rPr lang="en-US" smtClean="0"/>
              <a:pPr>
                <a:defRPr/>
              </a:pPr>
              <a:t>47</a:t>
            </a:fld>
            <a:endParaRPr lang="en-US"/>
          </a:p>
        </p:txBody>
      </p:sp>
      <p:sp>
        <p:nvSpPr>
          <p:cNvPr id="51205" name="Rectangle 2"/>
          <p:cNvSpPr>
            <a:spLocks noChangeArrowheads="1"/>
          </p:cNvSpPr>
          <p:nvPr/>
        </p:nvSpPr>
        <p:spPr bwMode="auto">
          <a:xfrm>
            <a:off x="0" y="64770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Classification of robots – Arm Configuration (4 of 5)</a:t>
            </a:r>
            <a:endParaRPr lang="en-US" dirty="0"/>
          </a:p>
        </p:txBody>
      </p:sp>
      <p:sp>
        <p:nvSpPr>
          <p:cNvPr id="52227" name="Content Placeholder 2"/>
          <p:cNvSpPr>
            <a:spLocks noGrp="1"/>
          </p:cNvSpPr>
          <p:nvPr>
            <p:ph idx="1"/>
          </p:nvPr>
        </p:nvSpPr>
        <p:spPr/>
        <p:txBody>
          <a:bodyPr/>
          <a:lstStyle/>
          <a:p>
            <a:pPr algn="just"/>
            <a:endParaRPr lang="en-US" sz="800" smtClean="0">
              <a:latin typeface="Arial" charset="0"/>
              <a:cs typeface="Arial" charset="0"/>
            </a:endParaRPr>
          </a:p>
          <a:p>
            <a:pPr>
              <a:buFont typeface="Wingdings 2" pitchFamily="18" charset="2"/>
              <a:buNone/>
            </a:pPr>
            <a:r>
              <a:rPr lang="en-US" b="1" smtClean="0">
                <a:latin typeface="Arial" charset="0"/>
                <a:cs typeface="Arial" charset="0"/>
              </a:rPr>
              <a:t>Polar or Spherical Coordinates</a:t>
            </a:r>
          </a:p>
          <a:p>
            <a:pPr>
              <a:buFont typeface="Wingdings 2" pitchFamily="18" charset="2"/>
              <a:buNone/>
            </a:pPr>
            <a:endParaRPr lang="en-US" sz="800" smtClean="0">
              <a:latin typeface="Arial" charset="0"/>
              <a:cs typeface="Arial" charset="0"/>
            </a:endParaRPr>
          </a:p>
          <a:p>
            <a:pPr>
              <a:buFont typeface="Wingdings 2" pitchFamily="18" charset="2"/>
              <a:buNone/>
            </a:pPr>
            <a:r>
              <a:rPr lang="en-US" smtClean="0">
                <a:latin typeface="Arial" charset="0"/>
                <a:cs typeface="Arial" charset="0"/>
              </a:rPr>
              <a:t>The manipulator can rotate about its head as well as its base. It can also move in and out.</a:t>
            </a:r>
          </a:p>
          <a:p>
            <a:pPr>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5D044153-A486-4EF0-BF8E-B04E84E20926}" type="slidenum">
              <a:rPr lang="en-US" smtClean="0"/>
              <a:pPr>
                <a:defRPr/>
              </a:pPr>
              <a:t>48</a:t>
            </a:fld>
            <a:endParaRPr lang="en-US"/>
          </a:p>
        </p:txBody>
      </p:sp>
      <p:sp>
        <p:nvSpPr>
          <p:cNvPr id="52229" name="Rectangle 18"/>
          <p:cNvSpPr>
            <a:spLocks noChangeArrowheads="1"/>
          </p:cNvSpPr>
          <p:nvPr/>
        </p:nvSpPr>
        <p:spPr bwMode="auto">
          <a:xfrm>
            <a:off x="0" y="6508750"/>
            <a:ext cx="90678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Classification of robots – Arm Configuration (5 of 5)</a:t>
            </a:r>
            <a:endParaRPr lang="en-US" dirty="0"/>
          </a:p>
        </p:txBody>
      </p:sp>
      <p:sp>
        <p:nvSpPr>
          <p:cNvPr id="53251" name="Content Placeholder 2"/>
          <p:cNvSpPr>
            <a:spLocks noGrp="1"/>
          </p:cNvSpPr>
          <p:nvPr>
            <p:ph idx="1"/>
          </p:nvPr>
        </p:nvSpPr>
        <p:spPr/>
        <p:txBody>
          <a:bodyPr/>
          <a:lstStyle/>
          <a:p>
            <a:pPr algn="just"/>
            <a:endParaRPr lang="en-US" sz="800" smtClean="0">
              <a:latin typeface="Arial" charset="0"/>
              <a:cs typeface="Arial" charset="0"/>
            </a:endParaRPr>
          </a:p>
          <a:p>
            <a:pPr>
              <a:buFont typeface="Wingdings 2" pitchFamily="18" charset="2"/>
              <a:buNone/>
            </a:pPr>
            <a:r>
              <a:rPr lang="en-US" b="1" smtClean="0">
                <a:latin typeface="Arial" charset="0"/>
                <a:cs typeface="Arial" charset="0"/>
              </a:rPr>
              <a:t>Jointed Arm </a:t>
            </a:r>
          </a:p>
          <a:p>
            <a:pPr>
              <a:buFont typeface="Wingdings 2" pitchFamily="18" charset="2"/>
              <a:buNone/>
            </a:pPr>
            <a:endParaRPr lang="en-US" sz="800" smtClean="0">
              <a:latin typeface="Arial" charset="0"/>
              <a:cs typeface="Arial" charset="0"/>
            </a:endParaRPr>
          </a:p>
          <a:p>
            <a:pPr>
              <a:buFont typeface="Wingdings 2" pitchFamily="18" charset="2"/>
              <a:buNone/>
            </a:pPr>
            <a:r>
              <a:rPr lang="en-US" smtClean="0">
                <a:latin typeface="Arial" charset="0"/>
                <a:cs typeface="Arial" charset="0"/>
              </a:rPr>
              <a:t>These robot arms resemble the design of the human arm and have the largest work cell per amount of required floor space.</a:t>
            </a: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16CB25FC-4B66-4E16-AFD7-1D145CE2496E}" type="slidenum">
              <a:rPr lang="en-US" smtClean="0"/>
              <a:pPr>
                <a:defRPr/>
              </a:pPr>
              <a:t>49</a:t>
            </a:fld>
            <a:endParaRPr lang="en-US"/>
          </a:p>
        </p:txBody>
      </p:sp>
      <p:sp>
        <p:nvSpPr>
          <p:cNvPr id="53253" name="Rectangle 2"/>
          <p:cNvSpPr>
            <a:spLocks noChangeArrowheads="1"/>
          </p:cNvSpPr>
          <p:nvPr/>
        </p:nvSpPr>
        <p:spPr bwMode="auto">
          <a:xfrm>
            <a:off x="0" y="64770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SECTION I - Objectives</a:t>
            </a:r>
            <a:endParaRPr lang="en-US" dirty="0"/>
          </a:p>
        </p:txBody>
      </p:sp>
      <p:sp>
        <p:nvSpPr>
          <p:cNvPr id="11267" name="Content Placeholder 2"/>
          <p:cNvSpPr>
            <a:spLocks noGrp="1"/>
          </p:cNvSpPr>
          <p:nvPr>
            <p:ph idx="1"/>
          </p:nvPr>
        </p:nvSpPr>
        <p:spPr/>
        <p:txBody>
          <a:bodyPr/>
          <a:lstStyle/>
          <a:p>
            <a:pPr algn="just">
              <a:defRPr/>
            </a:pPr>
            <a:endParaRPr lang="en-US" sz="800" dirty="0" smtClean="0">
              <a:latin typeface="Arial" charset="0"/>
              <a:cs typeface="Arial" charset="0"/>
            </a:endParaRPr>
          </a:p>
          <a:p>
            <a:pPr>
              <a:defRPr/>
            </a:pPr>
            <a:r>
              <a:rPr lang="en-US" dirty="0" smtClean="0">
                <a:latin typeface="Arial" pitchFamily="34" charset="0"/>
                <a:cs typeface="Arial" pitchFamily="34" charset="0"/>
              </a:rPr>
              <a:t>130.370(c)(10)(B) Identify areas in robotics where quality, reliability, and safety can be designed into a product.</a:t>
            </a:r>
          </a:p>
          <a:p>
            <a:pPr>
              <a:defRPr/>
            </a:pPr>
            <a:endParaRPr lang="en-US" dirty="0" smtClean="0">
              <a:latin typeface="Arial" pitchFamily="34" charset="0"/>
              <a:cs typeface="Arial" pitchFamily="34" charset="0"/>
            </a:endParaRPr>
          </a:p>
          <a:p>
            <a:pPr marL="514350" indent="-514350">
              <a:buFont typeface="Wingdings 2" pitchFamily="18" charset="2"/>
              <a:buNone/>
              <a:defRPr/>
            </a:pPr>
            <a:r>
              <a:rPr lang="en-US" dirty="0" smtClean="0">
                <a:latin typeface="Arial" pitchFamily="34" charset="0"/>
                <a:cs typeface="Arial" pitchFamily="34" charset="0"/>
              </a:rPr>
              <a:t>	- Section 1: Evolution of Robotics</a:t>
            </a:r>
          </a:p>
          <a:p>
            <a:pPr algn="just">
              <a:defRPr/>
            </a:pPr>
            <a:endParaRPr lang="en-US" dirty="0" smtClean="0">
              <a:latin typeface="Arial" charset="0"/>
              <a:cs typeface="Arial" charset="0"/>
            </a:endParaRPr>
          </a:p>
          <a:p>
            <a:pPr algn="just">
              <a:buFont typeface="Wingdings 2" pitchFamily="18" charset="2"/>
              <a:buNone/>
              <a:defRPr/>
            </a:pPr>
            <a:endParaRPr lang="en-US" dirty="0" smtClean="0">
              <a:latin typeface="Arial" charset="0"/>
              <a:cs typeface="Arial" charset="0"/>
            </a:endParaRPr>
          </a:p>
          <a:p>
            <a:pPr algn="just">
              <a:buFont typeface="Wingdings 2" pitchFamily="18" charset="2"/>
              <a:buNone/>
              <a:defRPr/>
            </a:pPr>
            <a:endParaRPr lang="en-US"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9C32D0E5-8319-44F8-9085-B4A02E54E241}" type="slidenum">
              <a:rPr lang="en-US" smtClean="0"/>
              <a:pPr>
                <a:defRPr/>
              </a:pPr>
              <a:t>5</a:t>
            </a:fld>
            <a:endParaRPr lang="en-US"/>
          </a:p>
        </p:txBody>
      </p:sp>
      <p:pic>
        <p:nvPicPr>
          <p:cNvPr id="11269" name="Picture 7" descr="19833857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543550" y="4114800"/>
            <a:ext cx="2166938" cy="247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0" name="Rectangle 2"/>
          <p:cNvSpPr>
            <a:spLocks noChangeArrowheads="1"/>
          </p:cNvSpPr>
          <p:nvPr/>
        </p:nvSpPr>
        <p:spPr bwMode="auto">
          <a:xfrm>
            <a:off x="0" y="6483350"/>
            <a:ext cx="90678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a:t>
            </a:r>
            <a:endParaRPr lang="en-US" dirty="0"/>
          </a:p>
        </p:txBody>
      </p:sp>
      <p:sp>
        <p:nvSpPr>
          <p:cNvPr id="54275" name="Content Placeholder 2"/>
          <p:cNvSpPr>
            <a:spLocks noGrp="1"/>
          </p:cNvSpPr>
          <p:nvPr>
            <p:ph idx="1"/>
          </p:nvPr>
        </p:nvSpPr>
        <p:spPr/>
        <p:txBody>
          <a:bodyPr/>
          <a:lstStyle/>
          <a:p>
            <a:pPr algn="just"/>
            <a:endParaRPr lang="en-US" sz="800" smtClean="0">
              <a:latin typeface="Arial" charset="0"/>
              <a:cs typeface="Arial" charset="0"/>
            </a:endParaRPr>
          </a:p>
          <a:p>
            <a:pPr>
              <a:buFont typeface="Wingdings 2" pitchFamily="18" charset="2"/>
              <a:buNone/>
            </a:pPr>
            <a:r>
              <a:rPr lang="en-US" b="1" smtClean="0">
                <a:latin typeface="Arial" charset="0"/>
                <a:cs typeface="Arial" charset="0"/>
              </a:rPr>
              <a:t>2. Classification by </a:t>
            </a:r>
            <a:r>
              <a:rPr lang="en-US" sz="2800" b="1" smtClean="0">
                <a:latin typeface="Arial" charset="0"/>
                <a:cs typeface="Arial" charset="0"/>
              </a:rPr>
              <a:t>Controller</a:t>
            </a:r>
            <a:endParaRPr lang="en-US" b="1" smtClean="0">
              <a:latin typeface="Arial" charset="0"/>
              <a:cs typeface="Arial" charset="0"/>
            </a:endParaRPr>
          </a:p>
          <a:p>
            <a:pPr>
              <a:buFont typeface="Wingdings 2" pitchFamily="18" charset="2"/>
              <a:buNone/>
            </a:pPr>
            <a:r>
              <a:rPr lang="en-US" smtClean="0">
                <a:latin typeface="Arial" charset="0"/>
                <a:cs typeface="Arial" charset="0"/>
              </a:rPr>
              <a:t>There are three basic types of robot controllers:</a:t>
            </a:r>
          </a:p>
          <a:p>
            <a:r>
              <a:rPr lang="en-US" smtClean="0">
                <a:latin typeface="Arial" charset="0"/>
                <a:cs typeface="Arial" charset="0"/>
              </a:rPr>
              <a:t> Limited Sequence</a:t>
            </a:r>
          </a:p>
          <a:p>
            <a:r>
              <a:rPr lang="en-US" smtClean="0">
                <a:latin typeface="Arial" charset="0"/>
                <a:cs typeface="Arial" charset="0"/>
              </a:rPr>
              <a:t> Point-to-Point</a:t>
            </a:r>
          </a:p>
          <a:p>
            <a:r>
              <a:rPr lang="en-US" smtClean="0">
                <a:latin typeface="Arial" charset="0"/>
                <a:cs typeface="Arial" charset="0"/>
              </a:rPr>
              <a:t> Continuous Path</a:t>
            </a:r>
          </a:p>
        </p:txBody>
      </p:sp>
      <p:sp>
        <p:nvSpPr>
          <p:cNvPr id="5" name="Slide Number Placeholder 4"/>
          <p:cNvSpPr>
            <a:spLocks noGrp="1"/>
          </p:cNvSpPr>
          <p:nvPr>
            <p:ph type="sldNum" sz="quarter" idx="12"/>
          </p:nvPr>
        </p:nvSpPr>
        <p:spPr/>
        <p:txBody>
          <a:bodyPr/>
          <a:lstStyle/>
          <a:p>
            <a:pPr>
              <a:defRPr/>
            </a:pPr>
            <a:fld id="{27A4B823-0B7E-4A46-BF77-CD47E5E3C7A4}" type="slidenum">
              <a:rPr lang="en-US" smtClean="0"/>
              <a:pPr>
                <a:defRPr/>
              </a:pPr>
              <a:t>50</a:t>
            </a:fld>
            <a:endParaRPr lang="en-US"/>
          </a:p>
        </p:txBody>
      </p:sp>
      <p:sp>
        <p:nvSpPr>
          <p:cNvPr id="54277" name="Rectangle 18"/>
          <p:cNvSpPr>
            <a:spLocks noChangeArrowheads="1"/>
          </p:cNvSpPr>
          <p:nvPr/>
        </p:nvSpPr>
        <p:spPr bwMode="auto">
          <a:xfrm>
            <a:off x="0" y="650875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pic>
        <p:nvPicPr>
          <p:cNvPr id="54278" name="Picture 6" descr="22340963_thb_controller2.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1200" y="3886200"/>
            <a:ext cx="175577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Classification of robots – Controller (1 of 3)</a:t>
            </a:r>
            <a:endParaRPr lang="en-US" dirty="0"/>
          </a:p>
        </p:txBody>
      </p:sp>
      <p:sp>
        <p:nvSpPr>
          <p:cNvPr id="55299" name="Content Placeholder 2"/>
          <p:cNvSpPr>
            <a:spLocks noGrp="1"/>
          </p:cNvSpPr>
          <p:nvPr>
            <p:ph idx="1"/>
          </p:nvPr>
        </p:nvSpPr>
        <p:spPr/>
        <p:txBody>
          <a:bodyPr/>
          <a:lstStyle/>
          <a:p>
            <a:pPr algn="just"/>
            <a:endParaRPr lang="en-US" sz="800" smtClean="0">
              <a:latin typeface="Arial" charset="0"/>
              <a:cs typeface="Arial" charset="0"/>
            </a:endParaRPr>
          </a:p>
          <a:p>
            <a:pPr>
              <a:buFont typeface="Wingdings 2" pitchFamily="18" charset="2"/>
              <a:buNone/>
            </a:pPr>
            <a:r>
              <a:rPr lang="en-US" smtClean="0">
                <a:latin typeface="Arial" charset="0"/>
                <a:cs typeface="Arial" charset="0"/>
              </a:rPr>
              <a:t>The</a:t>
            </a:r>
            <a:r>
              <a:rPr lang="en-US" b="1" smtClean="0">
                <a:latin typeface="Arial" charset="0"/>
                <a:cs typeface="Arial" charset="0"/>
              </a:rPr>
              <a:t> Limited Sequence </a:t>
            </a:r>
            <a:r>
              <a:rPr lang="en-US" smtClean="0">
                <a:latin typeface="Arial" charset="0"/>
                <a:cs typeface="Arial" charset="0"/>
              </a:rPr>
              <a:t>Controller</a:t>
            </a:r>
            <a:r>
              <a:rPr lang="en-US" b="1" smtClean="0">
                <a:latin typeface="Arial" charset="0"/>
                <a:cs typeface="Arial" charset="0"/>
              </a:rPr>
              <a:t> </a:t>
            </a:r>
            <a:r>
              <a:rPr lang="en-US" smtClean="0">
                <a:latin typeface="Arial" charset="0"/>
                <a:cs typeface="Arial" charset="0"/>
              </a:rPr>
              <a:t>uses a timer to determine when to activate an axis. </a:t>
            </a:r>
          </a:p>
          <a:p>
            <a:pPr>
              <a:buFont typeface="Wingdings 2" pitchFamily="18" charset="2"/>
              <a:buNone/>
            </a:pPr>
            <a:endParaRPr lang="en-US" sz="800" b="1" smtClean="0">
              <a:latin typeface="Arial" charset="0"/>
              <a:cs typeface="Arial" charset="0"/>
            </a:endParaRPr>
          </a:p>
          <a:p>
            <a:pPr>
              <a:buFont typeface="Wingdings 2" pitchFamily="18" charset="2"/>
              <a:buNone/>
            </a:pPr>
            <a:r>
              <a:rPr lang="en-US" smtClean="0">
                <a:latin typeface="Arial" charset="0"/>
                <a:cs typeface="Arial" charset="0"/>
              </a:rPr>
              <a:t>It uses mechanical stops or micro-switches to mark the end of the travel for an axis.</a:t>
            </a: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540EB2A3-F68F-41D0-B40C-3056AB978355}" type="slidenum">
              <a:rPr lang="en-US" smtClean="0"/>
              <a:pPr>
                <a:defRPr/>
              </a:pPr>
              <a:t>51</a:t>
            </a:fld>
            <a:endParaRPr lang="en-US"/>
          </a:p>
        </p:txBody>
      </p:sp>
      <p:pic>
        <p:nvPicPr>
          <p:cNvPr id="55301" name="Picture 7" descr="22340963_thb_controller2.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1200" y="3886200"/>
            <a:ext cx="175577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02" name="Rectangle 2"/>
          <p:cNvSpPr>
            <a:spLocks noChangeArrowheads="1"/>
          </p:cNvSpPr>
          <p:nvPr/>
        </p:nvSpPr>
        <p:spPr bwMode="auto">
          <a:xfrm>
            <a:off x="0" y="6478588"/>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Classification of robots – Controller (2 of 3)</a:t>
            </a:r>
            <a:endParaRPr lang="en-US" dirty="0"/>
          </a:p>
        </p:txBody>
      </p:sp>
      <p:sp>
        <p:nvSpPr>
          <p:cNvPr id="56323" name="Content Placeholder 2"/>
          <p:cNvSpPr>
            <a:spLocks noGrp="1"/>
          </p:cNvSpPr>
          <p:nvPr>
            <p:ph idx="1"/>
          </p:nvPr>
        </p:nvSpPr>
        <p:spPr/>
        <p:txBody>
          <a:bodyPr/>
          <a:lstStyle/>
          <a:p>
            <a:pPr algn="just"/>
            <a:endParaRPr lang="en-US" sz="800" smtClean="0">
              <a:latin typeface="Arial" charset="0"/>
              <a:cs typeface="Arial" charset="0"/>
            </a:endParaRPr>
          </a:p>
          <a:p>
            <a:pPr>
              <a:buFont typeface="Wingdings 2" pitchFamily="18" charset="2"/>
              <a:buNone/>
            </a:pPr>
            <a:r>
              <a:rPr lang="en-US" smtClean="0">
                <a:latin typeface="Arial" charset="0"/>
                <a:cs typeface="Arial" charset="0"/>
              </a:rPr>
              <a:t>The </a:t>
            </a:r>
            <a:r>
              <a:rPr lang="en-US" b="1" smtClean="0">
                <a:latin typeface="Arial" charset="0"/>
                <a:cs typeface="Arial" charset="0"/>
              </a:rPr>
              <a:t>Point-to-Point </a:t>
            </a:r>
            <a:r>
              <a:rPr lang="en-US" smtClean="0">
                <a:latin typeface="Arial" charset="0"/>
                <a:cs typeface="Arial" charset="0"/>
              </a:rPr>
              <a:t>Controller has memory to hold the coordinates of each axis at various points in a task.</a:t>
            </a:r>
          </a:p>
          <a:p>
            <a:pPr>
              <a:buFont typeface="Wingdings 2" pitchFamily="18" charset="2"/>
              <a:buNone/>
            </a:pPr>
            <a:endParaRPr lang="en-US" sz="800" smtClean="0">
              <a:latin typeface="Arial" charset="0"/>
              <a:cs typeface="Arial" charset="0"/>
            </a:endParaRPr>
          </a:p>
          <a:p>
            <a:pPr>
              <a:buFont typeface="Wingdings 2" pitchFamily="18" charset="2"/>
              <a:buNone/>
            </a:pPr>
            <a:r>
              <a:rPr lang="en-US" smtClean="0">
                <a:latin typeface="Arial" charset="0"/>
                <a:cs typeface="Arial" charset="0"/>
              </a:rPr>
              <a:t>It uses sensors to help reach each point.</a:t>
            </a:r>
          </a:p>
          <a:p>
            <a:pPr algn="just">
              <a:buFont typeface="Wingdings 2" pitchFamily="18" charset="2"/>
              <a:buNone/>
            </a:pPr>
            <a:endParaRPr lang="en-US" sz="800"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9CC6A510-01CE-4D49-9349-8E4A4508EAAB}" type="slidenum">
              <a:rPr lang="en-US" smtClean="0"/>
              <a:pPr>
                <a:defRPr/>
              </a:pPr>
              <a:t>52</a:t>
            </a:fld>
            <a:endParaRPr lang="en-US"/>
          </a:p>
        </p:txBody>
      </p:sp>
      <p:sp>
        <p:nvSpPr>
          <p:cNvPr id="56325" name="Rectangle 18"/>
          <p:cNvSpPr>
            <a:spLocks noChangeArrowheads="1"/>
          </p:cNvSpPr>
          <p:nvPr/>
        </p:nvSpPr>
        <p:spPr bwMode="auto">
          <a:xfrm>
            <a:off x="0" y="650875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pic>
        <p:nvPicPr>
          <p:cNvPr id="56326" name="Picture 6" descr="22340963_thb_controller2.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1200" y="3886200"/>
            <a:ext cx="175577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Classification of robots – Controller (3 of 3)</a:t>
            </a:r>
            <a:endParaRPr lang="en-US" dirty="0"/>
          </a:p>
        </p:txBody>
      </p:sp>
      <p:sp>
        <p:nvSpPr>
          <p:cNvPr id="57347" name="Content Placeholder 2"/>
          <p:cNvSpPr>
            <a:spLocks noGrp="1"/>
          </p:cNvSpPr>
          <p:nvPr>
            <p:ph idx="1"/>
          </p:nvPr>
        </p:nvSpPr>
        <p:spPr/>
        <p:txBody>
          <a:bodyPr/>
          <a:lstStyle/>
          <a:p>
            <a:pPr algn="just"/>
            <a:endParaRPr lang="en-US" sz="800" smtClean="0">
              <a:latin typeface="Arial" charset="0"/>
              <a:cs typeface="Arial" charset="0"/>
            </a:endParaRPr>
          </a:p>
          <a:p>
            <a:pPr>
              <a:buFont typeface="Wingdings 2" pitchFamily="18" charset="2"/>
              <a:buNone/>
            </a:pPr>
            <a:r>
              <a:rPr lang="en-US" smtClean="0">
                <a:latin typeface="Arial" charset="0"/>
                <a:cs typeface="Arial" charset="0"/>
              </a:rPr>
              <a:t>The </a:t>
            </a:r>
            <a:r>
              <a:rPr lang="en-US" b="1" smtClean="0">
                <a:latin typeface="Arial" charset="0"/>
                <a:cs typeface="Arial" charset="0"/>
              </a:rPr>
              <a:t>Continuous Path </a:t>
            </a:r>
            <a:r>
              <a:rPr lang="en-US" smtClean="0">
                <a:latin typeface="Arial" charset="0"/>
                <a:cs typeface="Arial" charset="0"/>
              </a:rPr>
              <a:t>Controller has larger memories than point-to-point controllers. </a:t>
            </a:r>
          </a:p>
          <a:p>
            <a:pPr>
              <a:buFont typeface="Wingdings 2" pitchFamily="18" charset="2"/>
              <a:buNone/>
            </a:pPr>
            <a:endParaRPr lang="en-US" sz="800" smtClean="0">
              <a:latin typeface="Arial" charset="0"/>
              <a:cs typeface="Arial" charset="0"/>
            </a:endParaRPr>
          </a:p>
          <a:p>
            <a:pPr>
              <a:buFont typeface="Wingdings 2" pitchFamily="18" charset="2"/>
              <a:buNone/>
            </a:pPr>
            <a:r>
              <a:rPr lang="en-US" smtClean="0">
                <a:latin typeface="Arial" charset="0"/>
                <a:cs typeface="Arial" charset="0"/>
              </a:rPr>
              <a:t>They are able to record many point coordinates per second.</a:t>
            </a:r>
          </a:p>
          <a:p>
            <a:pPr algn="just">
              <a:buFont typeface="Wingdings 2" pitchFamily="18" charset="2"/>
              <a:buNone/>
            </a:pPr>
            <a:endParaRPr lang="en-US" sz="800"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020036A8-5959-4717-A067-F2B4BF75D4E7}" type="slidenum">
              <a:rPr lang="en-US" smtClean="0"/>
              <a:pPr>
                <a:defRPr/>
              </a:pPr>
              <a:t>53</a:t>
            </a:fld>
            <a:endParaRPr lang="en-US"/>
          </a:p>
        </p:txBody>
      </p:sp>
      <p:pic>
        <p:nvPicPr>
          <p:cNvPr id="57349" name="Picture 5" descr="22340963_thb_controller2.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1200" y="3886200"/>
            <a:ext cx="175577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50" name="Rectangle 2"/>
          <p:cNvSpPr>
            <a:spLocks noChangeArrowheads="1"/>
          </p:cNvSpPr>
          <p:nvPr/>
        </p:nvSpPr>
        <p:spPr bwMode="auto">
          <a:xfrm>
            <a:off x="-76200" y="6507163"/>
            <a:ext cx="92202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a:t>
            </a:r>
            <a:endParaRPr lang="en-US" dirty="0"/>
          </a:p>
        </p:txBody>
      </p:sp>
      <p:sp>
        <p:nvSpPr>
          <p:cNvPr id="58371" name="Content Placeholder 2"/>
          <p:cNvSpPr>
            <a:spLocks noGrp="1"/>
          </p:cNvSpPr>
          <p:nvPr>
            <p:ph idx="1"/>
          </p:nvPr>
        </p:nvSpPr>
        <p:spPr/>
        <p:txBody>
          <a:bodyPr/>
          <a:lstStyle/>
          <a:p>
            <a:pPr algn="just"/>
            <a:endParaRPr lang="en-US" sz="800" smtClean="0">
              <a:latin typeface="Arial" charset="0"/>
              <a:cs typeface="Arial" charset="0"/>
            </a:endParaRPr>
          </a:p>
          <a:p>
            <a:pPr>
              <a:buFont typeface="Wingdings 2" pitchFamily="18" charset="2"/>
              <a:buNone/>
            </a:pPr>
            <a:r>
              <a:rPr lang="en-US" b="1" smtClean="0">
                <a:latin typeface="Arial" charset="0"/>
                <a:cs typeface="Arial" charset="0"/>
              </a:rPr>
              <a:t>3. Classification by </a:t>
            </a:r>
            <a:r>
              <a:rPr lang="en-US" sz="2800" b="1" smtClean="0">
                <a:latin typeface="Arial" charset="0"/>
                <a:cs typeface="Arial" charset="0"/>
              </a:rPr>
              <a:t>Power Supply</a:t>
            </a:r>
            <a:endParaRPr lang="en-US" b="1" smtClean="0">
              <a:latin typeface="Arial" charset="0"/>
              <a:cs typeface="Arial" charset="0"/>
            </a:endParaRPr>
          </a:p>
          <a:p>
            <a:pPr>
              <a:buFont typeface="Wingdings 2" pitchFamily="18" charset="2"/>
              <a:buNone/>
            </a:pPr>
            <a:r>
              <a:rPr lang="en-US" smtClean="0">
                <a:latin typeface="Arial" charset="0"/>
                <a:cs typeface="Arial" charset="0"/>
              </a:rPr>
              <a:t>There are three basic types of robot power supplies:</a:t>
            </a:r>
          </a:p>
          <a:p>
            <a:r>
              <a:rPr lang="en-US" smtClean="0">
                <a:latin typeface="Arial" charset="0"/>
                <a:cs typeface="Arial" charset="0"/>
              </a:rPr>
              <a:t> Electrical</a:t>
            </a:r>
          </a:p>
          <a:p>
            <a:r>
              <a:rPr lang="en-US" smtClean="0">
                <a:latin typeface="Arial" charset="0"/>
                <a:cs typeface="Arial" charset="0"/>
              </a:rPr>
              <a:t> Pneumatic</a:t>
            </a:r>
          </a:p>
          <a:p>
            <a:r>
              <a:rPr lang="en-US" smtClean="0">
                <a:latin typeface="Arial" charset="0"/>
                <a:cs typeface="Arial" charset="0"/>
              </a:rPr>
              <a:t> Hydraulic</a:t>
            </a:r>
          </a:p>
        </p:txBody>
      </p:sp>
      <p:sp>
        <p:nvSpPr>
          <p:cNvPr id="5" name="Slide Number Placeholder 4"/>
          <p:cNvSpPr>
            <a:spLocks noGrp="1"/>
          </p:cNvSpPr>
          <p:nvPr>
            <p:ph type="sldNum" sz="quarter" idx="12"/>
          </p:nvPr>
        </p:nvSpPr>
        <p:spPr/>
        <p:txBody>
          <a:bodyPr/>
          <a:lstStyle/>
          <a:p>
            <a:pPr>
              <a:defRPr/>
            </a:pPr>
            <a:fld id="{BF0774CD-6788-4A33-9311-4ACE40087F8E}" type="slidenum">
              <a:rPr lang="en-US" smtClean="0"/>
              <a:pPr>
                <a:defRPr/>
              </a:pPr>
              <a:t>54</a:t>
            </a:fld>
            <a:endParaRPr lang="en-US"/>
          </a:p>
        </p:txBody>
      </p:sp>
      <p:sp>
        <p:nvSpPr>
          <p:cNvPr id="58373" name="Rectangle 18"/>
          <p:cNvSpPr>
            <a:spLocks noChangeArrowheads="1"/>
          </p:cNvSpPr>
          <p:nvPr/>
        </p:nvSpPr>
        <p:spPr bwMode="auto">
          <a:xfrm>
            <a:off x="0" y="650875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pic>
        <p:nvPicPr>
          <p:cNvPr id="58374"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70550" y="4114800"/>
            <a:ext cx="146367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A3074EC-A1BC-4469-A137-1AE561B2FDBF}" type="slidenum">
              <a:rPr lang="en-US" smtClean="0"/>
              <a:pPr>
                <a:defRPr/>
              </a:pPr>
              <a:t>55</a:t>
            </a:fld>
            <a:endParaRPr lang="en-US"/>
          </a:p>
        </p:txBody>
      </p:sp>
      <p:sp>
        <p:nvSpPr>
          <p:cNvPr id="2" name="Title 1"/>
          <p:cNvSpPr>
            <a:spLocks noGrp="1"/>
          </p:cNvSpPr>
          <p:nvPr>
            <p:ph type="title" idx="4294967295"/>
          </p:nvPr>
        </p:nvSpPr>
        <p:spPr>
          <a:xfrm>
            <a:off x="474662" y="304800"/>
            <a:ext cx="7239000" cy="1143000"/>
          </a:xfrm>
        </p:spPr>
        <p:txBody>
          <a:bodyPr>
            <a:normAutofit fontScale="90000"/>
          </a:bodyPr>
          <a:lstStyle/>
          <a:p>
            <a:pPr>
              <a:defRPr/>
            </a:pPr>
            <a:r>
              <a:rPr lang="en-US" dirty="0" smtClean="0"/>
              <a:t>Classification of robots – </a:t>
            </a:r>
            <a:r>
              <a:rPr lang="en-US" sz="3100" dirty="0" smtClean="0"/>
              <a:t>Electrical Power supply (1 of 3)</a:t>
            </a:r>
            <a:endParaRPr lang="en-US" sz="3100" dirty="0"/>
          </a:p>
        </p:txBody>
      </p:sp>
      <p:sp>
        <p:nvSpPr>
          <p:cNvPr id="59396" name="TextBox 7"/>
          <p:cNvSpPr txBox="1">
            <a:spLocks noChangeArrowheads="1"/>
          </p:cNvSpPr>
          <p:nvPr/>
        </p:nvSpPr>
        <p:spPr bwMode="auto">
          <a:xfrm>
            <a:off x="609600" y="2057400"/>
            <a:ext cx="671195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b="1"/>
              <a:t>Electrical Power Supply </a:t>
            </a:r>
            <a:r>
              <a:rPr lang="en-US" sz="2600"/>
              <a:t>- if a robot is </a:t>
            </a:r>
          </a:p>
          <a:p>
            <a:pPr eaLnBrk="1" hangingPunct="1"/>
            <a:r>
              <a:rPr lang="en-US" sz="2600"/>
              <a:t>powered by electricity, it is considered to be </a:t>
            </a:r>
          </a:p>
          <a:p>
            <a:pPr eaLnBrk="1" hangingPunct="1"/>
            <a:r>
              <a:rPr lang="en-US" sz="2600"/>
              <a:t>an electric robot.</a:t>
            </a:r>
          </a:p>
        </p:txBody>
      </p:sp>
      <p:sp>
        <p:nvSpPr>
          <p:cNvPr id="59397" name="TextBox 9"/>
          <p:cNvSpPr txBox="1">
            <a:spLocks noChangeArrowheads="1"/>
          </p:cNvSpPr>
          <p:nvPr/>
        </p:nvSpPr>
        <p:spPr bwMode="auto">
          <a:xfrm>
            <a:off x="4133850" y="5494338"/>
            <a:ext cx="1857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600"/>
          </a:p>
        </p:txBody>
      </p:sp>
      <p:sp>
        <p:nvSpPr>
          <p:cNvPr id="59398" name="Rectangle 2"/>
          <p:cNvSpPr>
            <a:spLocks noChangeArrowheads="1"/>
          </p:cNvSpPr>
          <p:nvPr/>
        </p:nvSpPr>
        <p:spPr bwMode="auto">
          <a:xfrm>
            <a:off x="0" y="65532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pic>
        <p:nvPicPr>
          <p:cNvPr id="59399"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5800" y="3228975"/>
            <a:ext cx="3273425" cy="327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Classification of robots – </a:t>
            </a:r>
            <a:r>
              <a:rPr lang="en-US" sz="3100" dirty="0" smtClean="0"/>
              <a:t>Pneumatic Power supply (2 of 3)</a:t>
            </a:r>
            <a:endParaRPr lang="en-US" sz="3100" dirty="0"/>
          </a:p>
        </p:txBody>
      </p:sp>
      <p:sp>
        <p:nvSpPr>
          <p:cNvPr id="5" name="Slide Number Placeholder 4"/>
          <p:cNvSpPr>
            <a:spLocks noGrp="1"/>
          </p:cNvSpPr>
          <p:nvPr>
            <p:ph type="sldNum" sz="quarter" idx="12"/>
          </p:nvPr>
        </p:nvSpPr>
        <p:spPr/>
        <p:txBody>
          <a:bodyPr/>
          <a:lstStyle/>
          <a:p>
            <a:pPr>
              <a:defRPr/>
            </a:pPr>
            <a:fld id="{ACCB56DA-D9D2-4283-BA61-97E53C93A663}" type="slidenum">
              <a:rPr lang="en-US" smtClean="0"/>
              <a:pPr>
                <a:defRPr/>
              </a:pPr>
              <a:t>56</a:t>
            </a:fld>
            <a:endParaRPr lang="en-US"/>
          </a:p>
        </p:txBody>
      </p:sp>
      <p:sp>
        <p:nvSpPr>
          <p:cNvPr id="60420" name="TextBox 9"/>
          <p:cNvSpPr txBox="1">
            <a:spLocks noChangeArrowheads="1"/>
          </p:cNvSpPr>
          <p:nvPr/>
        </p:nvSpPr>
        <p:spPr bwMode="auto">
          <a:xfrm>
            <a:off x="315913" y="1905000"/>
            <a:ext cx="7510462"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a:t>A </a:t>
            </a:r>
            <a:r>
              <a:rPr lang="en-US" sz="2600" i="1"/>
              <a:t>Pneumatic Robot</a:t>
            </a:r>
            <a:r>
              <a:rPr lang="en-US" sz="2600"/>
              <a:t> requires another source of </a:t>
            </a:r>
          </a:p>
          <a:p>
            <a:pPr eaLnBrk="1" hangingPunct="1"/>
            <a:r>
              <a:rPr lang="en-US" sz="2600"/>
              <a:t>energy such as electricity, propane or gasoline to </a:t>
            </a:r>
          </a:p>
          <a:p>
            <a:pPr eaLnBrk="1" hangingPunct="1"/>
            <a:r>
              <a:rPr lang="en-US" sz="2600"/>
              <a:t>provide the compressed air.</a:t>
            </a:r>
          </a:p>
        </p:txBody>
      </p:sp>
      <p:sp>
        <p:nvSpPr>
          <p:cNvPr id="60421" name="TextBox 10"/>
          <p:cNvSpPr txBox="1">
            <a:spLocks noChangeArrowheads="1"/>
          </p:cNvSpPr>
          <p:nvPr/>
        </p:nvSpPr>
        <p:spPr bwMode="auto">
          <a:xfrm>
            <a:off x="381000" y="4314825"/>
            <a:ext cx="362585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Pneumatic</a:t>
            </a:r>
            <a:r>
              <a:rPr lang="en-US" sz="2000"/>
              <a:t> - of, relating to, or </a:t>
            </a:r>
          </a:p>
          <a:p>
            <a:pPr eaLnBrk="1" hangingPunct="1"/>
            <a:r>
              <a:rPr lang="en-US" sz="2000"/>
              <a:t>using gas (as air or wind): </a:t>
            </a:r>
          </a:p>
          <a:p>
            <a:pPr eaLnBrk="1" hangingPunct="1"/>
            <a:r>
              <a:rPr lang="en-US" sz="2000" i="1"/>
              <a:t>a</a:t>
            </a:r>
            <a:r>
              <a:rPr lang="en-US" sz="2000"/>
              <a:t> </a:t>
            </a:r>
            <a:r>
              <a:rPr lang="en-US" sz="2000" b="1"/>
              <a:t>:</a:t>
            </a:r>
            <a:r>
              <a:rPr lang="en-US" sz="2000"/>
              <a:t> moved or worked by air </a:t>
            </a:r>
          </a:p>
          <a:p>
            <a:pPr eaLnBrk="1" hangingPunct="1"/>
            <a:r>
              <a:rPr lang="en-US" sz="2000"/>
              <a:t>pressure </a:t>
            </a:r>
          </a:p>
        </p:txBody>
      </p:sp>
      <p:pic>
        <p:nvPicPr>
          <p:cNvPr id="60422" name="Picture 8"/>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525963" y="3225800"/>
            <a:ext cx="3273425" cy="3279775"/>
          </a:xfrm>
          <a:noFill/>
        </p:spPr>
      </p:pic>
      <p:sp>
        <p:nvSpPr>
          <p:cNvPr id="60423" name="Rectangle 2"/>
          <p:cNvSpPr>
            <a:spLocks noChangeArrowheads="1"/>
          </p:cNvSpPr>
          <p:nvPr/>
        </p:nvSpPr>
        <p:spPr bwMode="auto">
          <a:xfrm>
            <a:off x="0" y="6507163"/>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Classification of robots – </a:t>
            </a:r>
            <a:r>
              <a:rPr lang="en-US" sz="3100" dirty="0" smtClean="0"/>
              <a:t>Hydraulic Power supply (3 of 3)</a:t>
            </a:r>
            <a:endParaRPr lang="en-US" sz="3100" dirty="0"/>
          </a:p>
        </p:txBody>
      </p:sp>
      <p:sp>
        <p:nvSpPr>
          <p:cNvPr id="61443" name="Content Placeholder 2"/>
          <p:cNvSpPr>
            <a:spLocks noGrp="1"/>
          </p:cNvSpPr>
          <p:nvPr>
            <p:ph idx="1"/>
          </p:nvPr>
        </p:nvSpPr>
        <p:spPr/>
        <p:txBody>
          <a:bodyPr/>
          <a:lstStyle/>
          <a:p>
            <a:pPr algn="just">
              <a:buFont typeface="Wingdings 2" pitchFamily="18" charset="2"/>
              <a:buNone/>
            </a:pPr>
            <a:endParaRPr lang="en-US" b="1" smtClean="0">
              <a:latin typeface="Arial" charset="0"/>
              <a:cs typeface="Arial" charset="0"/>
            </a:endParaRPr>
          </a:p>
          <a:p>
            <a:pPr>
              <a:buFont typeface="Wingdings 2" pitchFamily="18" charset="2"/>
              <a:buNone/>
            </a:pPr>
            <a:r>
              <a:rPr lang="en-US" b="1" smtClean="0">
                <a:latin typeface="Arial" charset="0"/>
                <a:cs typeface="Arial" charset="0"/>
              </a:rPr>
              <a:t>Hydraulic Power Supply </a:t>
            </a:r>
            <a:r>
              <a:rPr lang="en-US" smtClean="0">
                <a:latin typeface="Arial" charset="0"/>
                <a:cs typeface="Arial" charset="0"/>
              </a:rPr>
              <a:t>- if a robot is powered by hydraulics, it is considered to be an hydraulic robot.</a:t>
            </a:r>
          </a:p>
          <a:p>
            <a:pPr algn="just">
              <a:buFont typeface="Wingdings 2" pitchFamily="18" charset="2"/>
              <a:buNone/>
            </a:pPr>
            <a:r>
              <a:rPr lang="en-US" smtClean="0">
                <a:latin typeface="Arial" charset="0"/>
                <a:cs typeface="Arial" charset="0"/>
              </a:rPr>
              <a:t> </a:t>
            </a:r>
          </a:p>
        </p:txBody>
      </p:sp>
      <p:sp>
        <p:nvSpPr>
          <p:cNvPr id="5" name="Slide Number Placeholder 4"/>
          <p:cNvSpPr>
            <a:spLocks noGrp="1"/>
          </p:cNvSpPr>
          <p:nvPr>
            <p:ph type="sldNum" sz="quarter" idx="12"/>
          </p:nvPr>
        </p:nvSpPr>
        <p:spPr/>
        <p:txBody>
          <a:bodyPr/>
          <a:lstStyle/>
          <a:p>
            <a:pPr>
              <a:defRPr/>
            </a:pPr>
            <a:fld id="{98BC7241-5FCA-4007-8883-B00B0DD65E73}" type="slidenum">
              <a:rPr lang="en-US" smtClean="0"/>
              <a:pPr>
                <a:defRPr/>
              </a:pPr>
              <a:t>57</a:t>
            </a:fld>
            <a:endParaRPr lang="en-US"/>
          </a:p>
        </p:txBody>
      </p:sp>
      <p:sp>
        <p:nvSpPr>
          <p:cNvPr id="61445" name="TextBox 8"/>
          <p:cNvSpPr txBox="1">
            <a:spLocks noChangeArrowheads="1"/>
          </p:cNvSpPr>
          <p:nvPr/>
        </p:nvSpPr>
        <p:spPr bwMode="auto">
          <a:xfrm>
            <a:off x="533400" y="4425950"/>
            <a:ext cx="3482975"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Hydraulic </a:t>
            </a:r>
            <a:r>
              <a:rPr lang="en-US" sz="2000"/>
              <a:t>- operated, moved, or effected by </a:t>
            </a:r>
          </a:p>
          <a:p>
            <a:pPr eaLnBrk="1" hangingPunct="1"/>
            <a:r>
              <a:rPr lang="en-US" sz="2000"/>
              <a:t>means of water. </a:t>
            </a:r>
          </a:p>
          <a:p>
            <a:pPr eaLnBrk="1" hangingPunct="1"/>
            <a:endParaRPr lang="en-US"/>
          </a:p>
        </p:txBody>
      </p:sp>
      <p:pic>
        <p:nvPicPr>
          <p:cNvPr id="61446"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5800" y="3228975"/>
            <a:ext cx="3273425" cy="327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7" name="Rectangle 2"/>
          <p:cNvSpPr>
            <a:spLocks noChangeArrowheads="1"/>
          </p:cNvSpPr>
          <p:nvPr/>
        </p:nvSpPr>
        <p:spPr bwMode="auto">
          <a:xfrm>
            <a:off x="0" y="650875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a:t>
            </a:r>
            <a:endParaRPr lang="en-US" dirty="0"/>
          </a:p>
        </p:txBody>
      </p:sp>
      <p:sp>
        <p:nvSpPr>
          <p:cNvPr id="62467" name="Content Placeholder 2"/>
          <p:cNvSpPr>
            <a:spLocks noGrp="1"/>
          </p:cNvSpPr>
          <p:nvPr>
            <p:ph idx="1"/>
          </p:nvPr>
        </p:nvSpPr>
        <p:spPr/>
        <p:txBody>
          <a:bodyPr/>
          <a:lstStyle/>
          <a:p>
            <a:pPr algn="just"/>
            <a:endParaRPr lang="en-US" sz="800" smtClean="0">
              <a:latin typeface="Arial" charset="0"/>
              <a:cs typeface="Arial" charset="0"/>
            </a:endParaRPr>
          </a:p>
          <a:p>
            <a:pPr>
              <a:buFont typeface="Wingdings 2" pitchFamily="18" charset="2"/>
              <a:buNone/>
            </a:pPr>
            <a:r>
              <a:rPr lang="en-US" b="1" smtClean="0">
                <a:latin typeface="Arial" charset="0"/>
                <a:cs typeface="Arial" charset="0"/>
              </a:rPr>
              <a:t>4. Classification by </a:t>
            </a:r>
            <a:r>
              <a:rPr lang="en-US" sz="2800" b="1" smtClean="0">
                <a:latin typeface="Arial" charset="0"/>
                <a:cs typeface="Arial" charset="0"/>
              </a:rPr>
              <a:t>Technology</a:t>
            </a:r>
            <a:endParaRPr lang="en-US" smtClean="0">
              <a:latin typeface="Arial" charset="0"/>
              <a:cs typeface="Arial" charset="0"/>
            </a:endParaRPr>
          </a:p>
          <a:p>
            <a:pPr>
              <a:buFont typeface="Wingdings 2" pitchFamily="18" charset="2"/>
              <a:buNone/>
            </a:pPr>
            <a:r>
              <a:rPr lang="en-US" smtClean="0">
                <a:latin typeface="Arial" charset="0"/>
                <a:cs typeface="Arial" charset="0"/>
              </a:rPr>
              <a:t>There are three levels of technology used for robots:</a:t>
            </a:r>
          </a:p>
          <a:p>
            <a:r>
              <a:rPr lang="en-US" smtClean="0">
                <a:latin typeface="Arial" charset="0"/>
                <a:cs typeface="Arial" charset="0"/>
              </a:rPr>
              <a:t> Low-Technology Level</a:t>
            </a:r>
          </a:p>
          <a:p>
            <a:r>
              <a:rPr lang="en-US" smtClean="0">
                <a:latin typeface="Arial" charset="0"/>
                <a:cs typeface="Arial" charset="0"/>
              </a:rPr>
              <a:t> Medium-Technology Level</a:t>
            </a:r>
          </a:p>
          <a:p>
            <a:r>
              <a:rPr lang="en-US" smtClean="0">
                <a:latin typeface="Arial" charset="0"/>
                <a:cs typeface="Arial" charset="0"/>
              </a:rPr>
              <a:t> High-Technology Level</a:t>
            </a:r>
          </a:p>
        </p:txBody>
      </p:sp>
      <p:sp>
        <p:nvSpPr>
          <p:cNvPr id="5" name="Slide Number Placeholder 4"/>
          <p:cNvSpPr>
            <a:spLocks noGrp="1"/>
          </p:cNvSpPr>
          <p:nvPr>
            <p:ph type="sldNum" sz="quarter" idx="12"/>
          </p:nvPr>
        </p:nvSpPr>
        <p:spPr/>
        <p:txBody>
          <a:bodyPr/>
          <a:lstStyle/>
          <a:p>
            <a:pPr>
              <a:defRPr/>
            </a:pPr>
            <a:fld id="{12410722-7EE7-4C52-9A19-5B08E46FB8C0}" type="slidenum">
              <a:rPr lang="en-US" smtClean="0"/>
              <a:pPr>
                <a:defRPr/>
              </a:pPr>
              <a:t>58</a:t>
            </a:fld>
            <a:endParaRPr lang="en-US"/>
          </a:p>
        </p:txBody>
      </p:sp>
      <p:pic>
        <p:nvPicPr>
          <p:cNvPr id="62469"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76900" y="4343400"/>
            <a:ext cx="146367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0" name="Rectangle 2"/>
          <p:cNvSpPr>
            <a:spLocks noChangeArrowheads="1"/>
          </p:cNvSpPr>
          <p:nvPr/>
        </p:nvSpPr>
        <p:spPr bwMode="auto">
          <a:xfrm>
            <a:off x="0" y="6486525"/>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Classification of robots – TECHNOLOGY (1 of 3)</a:t>
            </a:r>
            <a:endParaRPr lang="en-US" dirty="0"/>
          </a:p>
        </p:txBody>
      </p:sp>
      <p:sp>
        <p:nvSpPr>
          <p:cNvPr id="63491" name="Content Placeholder 2"/>
          <p:cNvSpPr>
            <a:spLocks noGrp="1"/>
          </p:cNvSpPr>
          <p:nvPr>
            <p:ph idx="1"/>
          </p:nvPr>
        </p:nvSpPr>
        <p:spPr/>
        <p:txBody>
          <a:bodyPr/>
          <a:lstStyle/>
          <a:p>
            <a:pPr algn="just"/>
            <a:endParaRPr lang="en-US" sz="800" smtClean="0">
              <a:latin typeface="Arial" charset="0"/>
              <a:cs typeface="Arial" charset="0"/>
            </a:endParaRPr>
          </a:p>
          <a:p>
            <a:pPr>
              <a:buFont typeface="Wingdings 2" pitchFamily="18" charset="2"/>
              <a:buNone/>
            </a:pPr>
            <a:r>
              <a:rPr lang="en-US" smtClean="0">
                <a:latin typeface="Arial" charset="0"/>
                <a:cs typeface="Arial" charset="0"/>
              </a:rPr>
              <a:t>The </a:t>
            </a:r>
            <a:r>
              <a:rPr lang="en-US" b="1" smtClean="0">
                <a:latin typeface="Arial" charset="0"/>
                <a:cs typeface="Arial" charset="0"/>
              </a:rPr>
              <a:t>Low-Technology Level </a:t>
            </a:r>
            <a:r>
              <a:rPr lang="en-US" smtClean="0">
                <a:latin typeface="Arial" charset="0"/>
                <a:cs typeface="Arial" charset="0"/>
              </a:rPr>
              <a:t>robots</a:t>
            </a:r>
            <a:r>
              <a:rPr lang="en-US" b="1" smtClean="0">
                <a:latin typeface="Arial" charset="0"/>
                <a:cs typeface="Arial" charset="0"/>
              </a:rPr>
              <a:t> </a:t>
            </a:r>
            <a:r>
              <a:rPr lang="en-US" smtClean="0">
                <a:latin typeface="Arial" charset="0"/>
                <a:cs typeface="Arial" charset="0"/>
              </a:rPr>
              <a:t>are used for material handling, loading and unloading, simple assembly operations, have 4-6 axes of movement, have a payload capacity of 25 pounds.</a:t>
            </a:r>
          </a:p>
        </p:txBody>
      </p:sp>
      <p:sp>
        <p:nvSpPr>
          <p:cNvPr id="5" name="Slide Number Placeholder 4"/>
          <p:cNvSpPr>
            <a:spLocks noGrp="1"/>
          </p:cNvSpPr>
          <p:nvPr>
            <p:ph type="sldNum" sz="quarter" idx="12"/>
          </p:nvPr>
        </p:nvSpPr>
        <p:spPr/>
        <p:txBody>
          <a:bodyPr/>
          <a:lstStyle/>
          <a:p>
            <a:pPr>
              <a:defRPr/>
            </a:pPr>
            <a:fld id="{5D402E82-1316-4E0A-A33B-8AEDA8666EB8}" type="slidenum">
              <a:rPr lang="en-US" smtClean="0"/>
              <a:pPr>
                <a:defRPr/>
              </a:pPr>
              <a:t>59</a:t>
            </a:fld>
            <a:endParaRPr lang="en-US"/>
          </a:p>
        </p:txBody>
      </p:sp>
      <p:sp>
        <p:nvSpPr>
          <p:cNvPr id="63493" name="Rectangle 18"/>
          <p:cNvSpPr>
            <a:spLocks noChangeArrowheads="1"/>
          </p:cNvSpPr>
          <p:nvPr/>
        </p:nvSpPr>
        <p:spPr bwMode="auto">
          <a:xfrm>
            <a:off x="0" y="64897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pic>
        <p:nvPicPr>
          <p:cNvPr id="63494"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1200" y="4114800"/>
            <a:ext cx="146367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I – Evolution of Robotics VIDEO</a:t>
            </a:r>
            <a:endParaRPr lang="en-US" dirty="0"/>
          </a:p>
        </p:txBody>
      </p:sp>
      <p:sp>
        <p:nvSpPr>
          <p:cNvPr id="12291" name="Content Placeholder 2"/>
          <p:cNvSpPr>
            <a:spLocks noGrp="1"/>
          </p:cNvSpPr>
          <p:nvPr>
            <p:ph idx="1"/>
          </p:nvPr>
        </p:nvSpPr>
        <p:spPr>
          <a:xfrm>
            <a:off x="457200" y="1600200"/>
            <a:ext cx="7239000" cy="4846638"/>
          </a:xfrm>
        </p:spPr>
        <p:txBody>
          <a:bodyPr/>
          <a:lstStyle/>
          <a:p>
            <a:endParaRPr lang="en-US" sz="800" smtClean="0">
              <a:latin typeface="Arial" charset="0"/>
              <a:cs typeface="Arial" charset="0"/>
            </a:endParaRPr>
          </a:p>
          <a:p>
            <a:r>
              <a:rPr lang="en-US" smtClean="0">
                <a:latin typeface="Arial" charset="0"/>
                <a:cs typeface="Arial" charset="0"/>
              </a:rPr>
              <a:t>Watch a video on the </a:t>
            </a:r>
            <a:r>
              <a:rPr lang="en-US" smtClean="0">
                <a:latin typeface="Arial" charset="0"/>
                <a:cs typeface="Arial" charset="0"/>
                <a:hlinkClick r:id="rId2"/>
              </a:rPr>
              <a:t>History of Robot Evolution  in 2007</a:t>
            </a:r>
            <a:r>
              <a:rPr lang="en-US" smtClean="0">
                <a:latin typeface="Arial" charset="0"/>
                <a:cs typeface="Arial" charset="0"/>
              </a:rPr>
              <a:t>.</a:t>
            </a:r>
          </a:p>
          <a:p>
            <a:pPr algn="just"/>
            <a:endParaRPr lang="en-US" smtClean="0">
              <a:latin typeface="Arial" charset="0"/>
              <a:cs typeface="Arial" charset="0"/>
            </a:endParaRPr>
          </a:p>
          <a:p>
            <a:pPr algn="just">
              <a:buFont typeface="Wingdings 2" pitchFamily="18" charset="2"/>
              <a:buNone/>
            </a:pPr>
            <a:endParaRPr lang="en-US" sz="1200" smtClean="0">
              <a:latin typeface="Arial" charset="0"/>
              <a:cs typeface="Arial" charset="0"/>
            </a:endParaRPr>
          </a:p>
          <a:p>
            <a:pPr algn="just">
              <a:buFont typeface="Wingdings 2" pitchFamily="18" charset="2"/>
              <a:buNone/>
            </a:pPr>
            <a:endParaRPr lang="en-US" sz="1200" smtClean="0">
              <a:latin typeface="Arial" charset="0"/>
              <a:cs typeface="Arial" charset="0"/>
            </a:endParaRPr>
          </a:p>
          <a:p>
            <a:pPr algn="just">
              <a:buFont typeface="Wingdings 2" pitchFamily="18" charset="2"/>
              <a:buNone/>
            </a:pPr>
            <a:endParaRPr lang="en-US" sz="1200" smtClean="0">
              <a:latin typeface="Arial" charset="0"/>
              <a:cs typeface="Arial" charset="0"/>
            </a:endParaRPr>
          </a:p>
          <a:p>
            <a:pPr algn="just">
              <a:buFont typeface="Wingdings 2" pitchFamily="18" charset="2"/>
              <a:buNone/>
            </a:pPr>
            <a:endParaRPr lang="en-US" sz="1200" smtClean="0">
              <a:latin typeface="Arial" charset="0"/>
              <a:cs typeface="Arial" charset="0"/>
            </a:endParaRPr>
          </a:p>
          <a:p>
            <a:pPr algn="just">
              <a:buFont typeface="Wingdings 2" pitchFamily="18" charset="2"/>
              <a:buNone/>
            </a:pPr>
            <a:endParaRPr lang="en-US" sz="1200" smtClean="0">
              <a:latin typeface="Arial" charset="0"/>
              <a:cs typeface="Arial" charset="0"/>
            </a:endParaRPr>
          </a:p>
          <a:p>
            <a:pPr algn="just">
              <a:buFont typeface="Wingdings 2" pitchFamily="18" charset="2"/>
              <a:buNone/>
            </a:pPr>
            <a:endParaRPr lang="en-US" sz="1200" smtClean="0">
              <a:latin typeface="Arial" charset="0"/>
              <a:cs typeface="Arial" charset="0"/>
            </a:endParaRPr>
          </a:p>
          <a:p>
            <a:pPr algn="just">
              <a:buFont typeface="Wingdings 2" pitchFamily="18" charset="2"/>
              <a:buNone/>
            </a:pPr>
            <a:endParaRPr lang="en-US" sz="1200" smtClean="0">
              <a:latin typeface="Arial" charset="0"/>
              <a:cs typeface="Arial" charset="0"/>
            </a:endParaRPr>
          </a:p>
          <a:p>
            <a:pPr algn="just">
              <a:buFont typeface="Wingdings 2" pitchFamily="18" charset="2"/>
              <a:buNone/>
            </a:pPr>
            <a:endParaRPr lang="en-US" sz="1200" smtClean="0">
              <a:latin typeface="Arial" charset="0"/>
              <a:cs typeface="Arial" charset="0"/>
            </a:endParaRPr>
          </a:p>
          <a:p>
            <a:pPr algn="just">
              <a:buFont typeface="Wingdings 2" pitchFamily="18" charset="2"/>
              <a:buNone/>
            </a:pPr>
            <a:endParaRPr lang="en-US" sz="1200" smtClean="0">
              <a:latin typeface="Arial" charset="0"/>
              <a:cs typeface="Arial" charset="0"/>
            </a:endParaRPr>
          </a:p>
          <a:p>
            <a:pPr algn="just">
              <a:buFont typeface="Wingdings 2" pitchFamily="18" charset="2"/>
              <a:buNone/>
            </a:pPr>
            <a:endParaRPr lang="en-US" sz="120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87F2B076-6989-4555-BF03-28AAA5D711E3}" type="slidenum">
              <a:rPr lang="en-US" smtClean="0"/>
              <a:pPr>
                <a:defRPr/>
              </a:pPr>
              <a:t>6</a:t>
            </a:fld>
            <a:endParaRPr lang="en-US"/>
          </a:p>
        </p:txBody>
      </p:sp>
      <p:sp>
        <p:nvSpPr>
          <p:cNvPr id="12293" name="Rectangle 2"/>
          <p:cNvSpPr>
            <a:spLocks noChangeArrowheads="1"/>
          </p:cNvSpPr>
          <p:nvPr/>
        </p:nvSpPr>
        <p:spPr bwMode="auto">
          <a:xfrm>
            <a:off x="0" y="648335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Classification of robots – TECHNOLOGY (2 of 3)</a:t>
            </a:r>
            <a:endParaRPr lang="en-US" dirty="0"/>
          </a:p>
        </p:txBody>
      </p:sp>
      <p:sp>
        <p:nvSpPr>
          <p:cNvPr id="64515" name="Content Placeholder 2"/>
          <p:cNvSpPr>
            <a:spLocks noGrp="1"/>
          </p:cNvSpPr>
          <p:nvPr>
            <p:ph idx="1"/>
          </p:nvPr>
        </p:nvSpPr>
        <p:spPr/>
        <p:txBody>
          <a:bodyPr/>
          <a:lstStyle/>
          <a:p>
            <a:pPr algn="just"/>
            <a:endParaRPr lang="en-US" sz="800" smtClean="0">
              <a:latin typeface="Arial" charset="0"/>
              <a:cs typeface="Arial" charset="0"/>
            </a:endParaRPr>
          </a:p>
          <a:p>
            <a:pPr>
              <a:buFont typeface="Wingdings 2" pitchFamily="18" charset="2"/>
              <a:buNone/>
            </a:pPr>
            <a:r>
              <a:rPr lang="en-US" smtClean="0">
                <a:latin typeface="Arial" charset="0"/>
                <a:cs typeface="Arial" charset="0"/>
              </a:rPr>
              <a:t>The </a:t>
            </a:r>
            <a:r>
              <a:rPr lang="en-US" b="1" smtClean="0">
                <a:latin typeface="Arial" charset="0"/>
                <a:cs typeface="Arial" charset="0"/>
              </a:rPr>
              <a:t>Medium-Technology Level </a:t>
            </a:r>
            <a:r>
              <a:rPr lang="en-US" smtClean="0">
                <a:latin typeface="Arial" charset="0"/>
                <a:cs typeface="Arial" charset="0"/>
              </a:rPr>
              <a:t>robots are used for picking up and placing, loading and unloading, have 4-6 axes of movement, payloads of 300 pounds.</a:t>
            </a:r>
          </a:p>
        </p:txBody>
      </p:sp>
      <p:sp>
        <p:nvSpPr>
          <p:cNvPr id="5" name="Slide Number Placeholder 4"/>
          <p:cNvSpPr>
            <a:spLocks noGrp="1"/>
          </p:cNvSpPr>
          <p:nvPr>
            <p:ph type="sldNum" sz="quarter" idx="12"/>
          </p:nvPr>
        </p:nvSpPr>
        <p:spPr/>
        <p:txBody>
          <a:bodyPr/>
          <a:lstStyle/>
          <a:p>
            <a:pPr>
              <a:defRPr/>
            </a:pPr>
            <a:fld id="{525E693F-01AA-4D26-AF0A-8570A642EFEA}" type="slidenum">
              <a:rPr lang="en-US" smtClean="0"/>
              <a:pPr>
                <a:defRPr/>
              </a:pPr>
              <a:t>60</a:t>
            </a:fld>
            <a:endParaRPr lang="en-US"/>
          </a:p>
        </p:txBody>
      </p:sp>
      <p:pic>
        <p:nvPicPr>
          <p:cNvPr id="64517"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9125" y="4267200"/>
            <a:ext cx="146367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8" name="Rectangle 2"/>
          <p:cNvSpPr>
            <a:spLocks noChangeArrowheads="1"/>
          </p:cNvSpPr>
          <p:nvPr/>
        </p:nvSpPr>
        <p:spPr bwMode="auto">
          <a:xfrm>
            <a:off x="0" y="6518275"/>
            <a:ext cx="91440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Classification of robots – TECHNOLOGY (3 of 3)</a:t>
            </a:r>
            <a:endParaRPr lang="en-US" dirty="0"/>
          </a:p>
        </p:txBody>
      </p:sp>
      <p:sp>
        <p:nvSpPr>
          <p:cNvPr id="65539" name="Content Placeholder 2"/>
          <p:cNvSpPr>
            <a:spLocks noGrp="1"/>
          </p:cNvSpPr>
          <p:nvPr>
            <p:ph idx="1"/>
          </p:nvPr>
        </p:nvSpPr>
        <p:spPr/>
        <p:txBody>
          <a:bodyPr/>
          <a:lstStyle/>
          <a:p>
            <a:pPr algn="just"/>
            <a:endParaRPr lang="en-US" sz="800" smtClean="0">
              <a:latin typeface="Arial" charset="0"/>
              <a:cs typeface="Arial" charset="0"/>
            </a:endParaRPr>
          </a:p>
          <a:p>
            <a:pPr>
              <a:buFont typeface="Wingdings 2" pitchFamily="18" charset="2"/>
              <a:buNone/>
            </a:pPr>
            <a:r>
              <a:rPr lang="en-US" smtClean="0">
                <a:latin typeface="Arial" charset="0"/>
                <a:cs typeface="Arial" charset="0"/>
              </a:rPr>
              <a:t>The </a:t>
            </a:r>
            <a:r>
              <a:rPr lang="en-US" b="1" smtClean="0">
                <a:latin typeface="Arial" charset="0"/>
                <a:cs typeface="Arial" charset="0"/>
              </a:rPr>
              <a:t>High-Technology Level </a:t>
            </a:r>
            <a:r>
              <a:rPr lang="en-US" smtClean="0">
                <a:latin typeface="Arial" charset="0"/>
                <a:cs typeface="Arial" charset="0"/>
              </a:rPr>
              <a:t>robots are used for many manufacturing tasks, have 6-9 axes of movement, and 300 pound payloads.  </a:t>
            </a:r>
          </a:p>
        </p:txBody>
      </p:sp>
      <p:sp>
        <p:nvSpPr>
          <p:cNvPr id="5" name="Slide Number Placeholder 4"/>
          <p:cNvSpPr>
            <a:spLocks noGrp="1"/>
          </p:cNvSpPr>
          <p:nvPr>
            <p:ph type="sldNum" sz="quarter" idx="12"/>
          </p:nvPr>
        </p:nvSpPr>
        <p:spPr/>
        <p:txBody>
          <a:bodyPr/>
          <a:lstStyle/>
          <a:p>
            <a:pPr>
              <a:defRPr/>
            </a:pPr>
            <a:fld id="{EAD549F6-4B24-4CF3-AABC-D84BFEF83A27}" type="slidenum">
              <a:rPr lang="en-US" smtClean="0"/>
              <a:pPr>
                <a:defRPr/>
              </a:pPr>
              <a:t>61</a:t>
            </a:fld>
            <a:endParaRPr lang="en-US"/>
          </a:p>
        </p:txBody>
      </p:sp>
      <p:pic>
        <p:nvPicPr>
          <p:cNvPr id="65541"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9125" y="4191000"/>
            <a:ext cx="146367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2" name="Rectangle 2"/>
          <p:cNvSpPr>
            <a:spLocks noChangeArrowheads="1"/>
          </p:cNvSpPr>
          <p:nvPr/>
        </p:nvSpPr>
        <p:spPr bwMode="auto">
          <a:xfrm>
            <a:off x="0" y="64770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a:t>
            </a:r>
            <a:endParaRPr lang="en-US" dirty="0"/>
          </a:p>
        </p:txBody>
      </p:sp>
      <p:sp>
        <p:nvSpPr>
          <p:cNvPr id="66563" name="Content Placeholder 2"/>
          <p:cNvSpPr>
            <a:spLocks noGrp="1"/>
          </p:cNvSpPr>
          <p:nvPr>
            <p:ph idx="1"/>
          </p:nvPr>
        </p:nvSpPr>
        <p:spPr/>
        <p:txBody>
          <a:bodyPr/>
          <a:lstStyle/>
          <a:p>
            <a:pPr algn="just"/>
            <a:endParaRPr lang="en-US" sz="800" smtClean="0">
              <a:latin typeface="Arial" charset="0"/>
              <a:cs typeface="Arial" charset="0"/>
            </a:endParaRPr>
          </a:p>
          <a:p>
            <a:pPr>
              <a:buFont typeface="Wingdings 2" pitchFamily="18" charset="2"/>
              <a:buNone/>
            </a:pPr>
            <a:r>
              <a:rPr lang="en-US" b="1" smtClean="0">
                <a:latin typeface="Arial" charset="0"/>
                <a:cs typeface="Arial" charset="0"/>
              </a:rPr>
              <a:t>5. Classification by </a:t>
            </a:r>
            <a:r>
              <a:rPr lang="en-US" sz="2800" b="1" smtClean="0">
                <a:latin typeface="Arial" charset="0"/>
                <a:cs typeface="Arial" charset="0"/>
              </a:rPr>
              <a:t>Tasks Performed</a:t>
            </a:r>
            <a:endParaRPr lang="en-US" smtClean="0">
              <a:latin typeface="Arial" charset="0"/>
              <a:cs typeface="Arial" charset="0"/>
            </a:endParaRPr>
          </a:p>
          <a:p>
            <a:r>
              <a:rPr lang="en-US" sz="2400" smtClean="0">
                <a:latin typeface="Arial" charset="0"/>
                <a:cs typeface="Arial" charset="0"/>
              </a:rPr>
              <a:t>Classifying robots by the task they are designed to do is similar to classifying human workers by their occupations.</a:t>
            </a:r>
          </a:p>
          <a:p>
            <a:endParaRPr lang="en-US" sz="1000" smtClean="0">
              <a:latin typeface="Arial" charset="0"/>
              <a:cs typeface="Arial" charset="0"/>
            </a:endParaRPr>
          </a:p>
          <a:p>
            <a:r>
              <a:rPr lang="en-US" sz="2400" smtClean="0">
                <a:latin typeface="Arial" charset="0"/>
                <a:cs typeface="Arial" charset="0"/>
              </a:rPr>
              <a:t>Some industrial robots work as painters, welders, assemblers, and materials transferors.</a:t>
            </a:r>
          </a:p>
          <a:p>
            <a:endParaRPr lang="en-US" sz="1000" smtClean="0">
              <a:latin typeface="Arial" charset="0"/>
              <a:cs typeface="Arial" charset="0"/>
            </a:endParaRPr>
          </a:p>
          <a:p>
            <a:r>
              <a:rPr lang="en-US" sz="2400" smtClean="0">
                <a:latin typeface="Arial" charset="0"/>
                <a:cs typeface="Arial" charset="0"/>
              </a:rPr>
              <a:t>Others work as brain surgeons and artists.</a:t>
            </a:r>
          </a:p>
          <a:p>
            <a:pPr>
              <a:buFont typeface="Wingdings 2" pitchFamily="18" charset="2"/>
              <a:buNone/>
            </a:pPr>
            <a:endParaRPr lang="en-US" smtClean="0">
              <a:latin typeface="Arial" charset="0"/>
              <a:cs typeface="Arial" charset="0"/>
            </a:endParaRP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673F27A0-D62A-49D7-9B3D-7136DC3FB45E}" type="slidenum">
              <a:rPr lang="en-US" smtClean="0"/>
              <a:pPr>
                <a:defRPr/>
              </a:pPr>
              <a:t>62</a:t>
            </a:fld>
            <a:endParaRPr lang="en-US"/>
          </a:p>
        </p:txBody>
      </p:sp>
      <p:pic>
        <p:nvPicPr>
          <p:cNvPr id="66565"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781800" y="4953000"/>
            <a:ext cx="941388"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6" name="Rectangle 2"/>
          <p:cNvSpPr>
            <a:spLocks noChangeArrowheads="1"/>
          </p:cNvSpPr>
          <p:nvPr/>
        </p:nvSpPr>
        <p:spPr bwMode="auto">
          <a:xfrm>
            <a:off x="0" y="65532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 (1 of 10)</a:t>
            </a:r>
            <a:endParaRPr lang="en-US" dirty="0"/>
          </a:p>
        </p:txBody>
      </p:sp>
      <p:sp>
        <p:nvSpPr>
          <p:cNvPr id="45059" name="Content Placeholder 2"/>
          <p:cNvSpPr>
            <a:spLocks noGrp="1"/>
          </p:cNvSpPr>
          <p:nvPr>
            <p:ph idx="1"/>
          </p:nvPr>
        </p:nvSpPr>
        <p:spPr/>
        <p:txBody>
          <a:bodyPr/>
          <a:lstStyle/>
          <a:p>
            <a:pPr>
              <a:defRPr/>
            </a:pPr>
            <a:endParaRPr lang="en-US" sz="800" dirty="0" smtClean="0">
              <a:latin typeface="Arial" charset="0"/>
              <a:cs typeface="Arial" charset="0"/>
            </a:endParaRPr>
          </a:p>
          <a:p>
            <a:pPr>
              <a:buFont typeface="Wingdings 2" pitchFamily="18" charset="2"/>
              <a:buNone/>
              <a:defRPr/>
            </a:pPr>
            <a:r>
              <a:rPr lang="en-US" b="1" dirty="0" smtClean="0">
                <a:latin typeface="Arial" charset="0"/>
                <a:cs typeface="Arial" charset="0"/>
              </a:rPr>
              <a:t>6. </a:t>
            </a:r>
            <a:r>
              <a:rPr lang="en-US" b="1" dirty="0" smtClean="0">
                <a:latin typeface="Arial" pitchFamily="34" charset="0"/>
                <a:cs typeface="Arial" pitchFamily="34" charset="0"/>
              </a:rPr>
              <a:t>Classification by </a:t>
            </a:r>
            <a:r>
              <a:rPr lang="en-US" sz="2800" b="1" dirty="0" smtClean="0">
                <a:latin typeface="Arial" pitchFamily="34" charset="0"/>
                <a:cs typeface="Arial" pitchFamily="34" charset="0"/>
              </a:rPr>
              <a:t>Design</a:t>
            </a:r>
            <a:endParaRPr lang="en-US" sz="2800" dirty="0" smtClean="0"/>
          </a:p>
          <a:p>
            <a:pPr>
              <a:buFont typeface="Wingdings 2" pitchFamily="18" charset="2"/>
              <a:buNone/>
              <a:defRPr/>
            </a:pPr>
            <a:r>
              <a:rPr lang="en-US" sz="2400" dirty="0" smtClean="0">
                <a:latin typeface="Arial" charset="0"/>
                <a:cs typeface="Arial" charset="0"/>
              </a:rPr>
              <a:t>Classifying robots by their technological generation is similar to how electronic computers have been classified. </a:t>
            </a:r>
          </a:p>
          <a:p>
            <a:pPr>
              <a:buFont typeface="Wingdings 2" pitchFamily="18" charset="2"/>
              <a:buNone/>
              <a:defRPr/>
            </a:pPr>
            <a:endParaRPr lang="en-US" sz="800" dirty="0" smtClean="0">
              <a:latin typeface="Arial" charset="0"/>
              <a:cs typeface="Arial" charset="0"/>
            </a:endParaRPr>
          </a:p>
          <a:p>
            <a:pPr>
              <a:buFont typeface="Wingdings 2" pitchFamily="18" charset="2"/>
              <a:buNone/>
              <a:defRPr/>
            </a:pPr>
            <a:r>
              <a:rPr lang="en-US" sz="2400" dirty="0" smtClean="0">
                <a:latin typeface="Arial" charset="0"/>
                <a:cs typeface="Arial" charset="0"/>
              </a:rPr>
              <a:t>For example, </a:t>
            </a:r>
            <a:endParaRPr lang="en-US" sz="800" dirty="0" smtClean="0">
              <a:latin typeface="Arial" charset="0"/>
              <a:cs typeface="Arial" charset="0"/>
            </a:endParaRPr>
          </a:p>
          <a:p>
            <a:pPr marL="514350" indent="-514350">
              <a:defRPr/>
            </a:pPr>
            <a:r>
              <a:rPr lang="en-US" sz="2200" dirty="0" smtClean="0">
                <a:latin typeface="Arial" charset="0"/>
                <a:cs typeface="Arial" charset="0"/>
              </a:rPr>
              <a:t>1</a:t>
            </a:r>
            <a:r>
              <a:rPr lang="en-US" sz="2200" baseline="30000" dirty="0" smtClean="0">
                <a:latin typeface="Arial" charset="0"/>
                <a:cs typeface="Arial" charset="0"/>
              </a:rPr>
              <a:t>st</a:t>
            </a:r>
            <a:r>
              <a:rPr lang="en-US" sz="2200" dirty="0" smtClean="0">
                <a:latin typeface="Arial" charset="0"/>
                <a:cs typeface="Arial" charset="0"/>
              </a:rPr>
              <a:t> Generation of electronic computers used vacuum tubes.</a:t>
            </a:r>
          </a:p>
          <a:p>
            <a:pPr marL="514350" indent="-514350">
              <a:defRPr/>
            </a:pPr>
            <a:r>
              <a:rPr lang="en-US" sz="2200" dirty="0" smtClean="0">
                <a:latin typeface="Arial" charset="0"/>
                <a:cs typeface="Arial" charset="0"/>
              </a:rPr>
              <a:t>2</a:t>
            </a:r>
            <a:r>
              <a:rPr lang="en-US" sz="2200" baseline="30000" dirty="0" smtClean="0">
                <a:latin typeface="Arial" charset="0"/>
                <a:cs typeface="Arial" charset="0"/>
              </a:rPr>
              <a:t>nd</a:t>
            </a:r>
            <a:r>
              <a:rPr lang="en-US" sz="2200" dirty="0" smtClean="0">
                <a:latin typeface="Arial" charset="0"/>
                <a:cs typeface="Arial" charset="0"/>
              </a:rPr>
              <a:t> Generation of electronic computers used transistors, and so forth.</a:t>
            </a:r>
          </a:p>
          <a:p>
            <a:pPr marL="514350" indent="-514350">
              <a:defRPr/>
            </a:pPr>
            <a:r>
              <a:rPr lang="en-US" sz="2200" dirty="0" smtClean="0">
                <a:latin typeface="Arial" charset="0"/>
                <a:cs typeface="Arial" charset="0"/>
              </a:rPr>
              <a:t>3</a:t>
            </a:r>
            <a:r>
              <a:rPr lang="en-US" sz="2200" baseline="30000" dirty="0" smtClean="0">
                <a:latin typeface="Arial" charset="0"/>
                <a:cs typeface="Arial" charset="0"/>
              </a:rPr>
              <a:t>rd</a:t>
            </a:r>
            <a:r>
              <a:rPr lang="en-US" sz="2200" dirty="0" smtClean="0">
                <a:latin typeface="Arial" charset="0"/>
                <a:cs typeface="Arial" charset="0"/>
              </a:rPr>
              <a:t> Generation of electronic computers classification is open-ended. It leaves room for future expansion.</a:t>
            </a:r>
            <a:endParaRPr lang="en-US" dirty="0" smtClean="0">
              <a:latin typeface="Arial" charset="0"/>
              <a:cs typeface="Arial" charset="0"/>
            </a:endParaRPr>
          </a:p>
          <a:p>
            <a:pPr marL="0" indent="0" algn="ctr" eaLnBrk="1" hangingPunct="1">
              <a:spcBef>
                <a:spcPct val="0"/>
              </a:spcBef>
              <a:buClrTx/>
              <a:buSzTx/>
              <a:buFont typeface="Wingdings 2" pitchFamily="18" charset="2"/>
              <a:buNone/>
              <a:defRPr/>
            </a:pPr>
            <a:endParaRPr lang="en-US" sz="1000" dirty="0" smtClean="0">
              <a:solidFill>
                <a:prstClr val="black"/>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defRPr/>
            </a:pPr>
            <a:r>
              <a:rPr lang="en-US" sz="1000" dirty="0" smtClean="0">
                <a:solidFill>
                  <a:prstClr val="black"/>
                </a:solidFill>
                <a:latin typeface="Times New Roman" pitchFamily="18" charset="0"/>
                <a:cs typeface="Times New Roman" pitchFamily="18" charset="0"/>
              </a:rPr>
              <a:t>Copyright </a:t>
            </a:r>
            <a:r>
              <a:rPr lang="en-US" sz="1000" dirty="0">
                <a:solidFill>
                  <a:prstClr val="black"/>
                </a:solidFill>
                <a:latin typeface="Times New Roman" pitchFamily="18" charset="0"/>
                <a:cs typeface="Times New Roman" pitchFamily="18" charset="0"/>
              </a:rPr>
              <a:t>© Texas Education Agency, </a:t>
            </a:r>
            <a:r>
              <a:rPr lang="en-US" sz="1000" dirty="0" smtClean="0">
                <a:solidFill>
                  <a:prstClr val="black"/>
                </a:solidFill>
                <a:latin typeface="Times New Roman" pitchFamily="18" charset="0"/>
                <a:cs typeface="Times New Roman" pitchFamily="18" charset="0"/>
              </a:rPr>
              <a:t>2012. </a:t>
            </a:r>
            <a:r>
              <a:rPr lang="en-US" sz="1000" dirty="0">
                <a:solidFill>
                  <a:prstClr val="black"/>
                </a:solidFill>
                <a:latin typeface="Times New Roman" pitchFamily="18" charset="0"/>
                <a:cs typeface="Times New Roman" pitchFamily="18" charset="0"/>
              </a:rPr>
              <a:t>All rights reserved.</a:t>
            </a:r>
          </a:p>
          <a:p>
            <a:pPr algn="just">
              <a:buFont typeface="Wingdings 2" pitchFamily="18" charset="2"/>
              <a:buNone/>
              <a:defRPr/>
            </a:pPr>
            <a:endParaRPr lang="en-US"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C5205435-696E-4DEE-8660-90D2ABA82BDB}" type="slidenum">
              <a:rPr lang="en-US" smtClean="0"/>
              <a:pPr>
                <a:defRPr/>
              </a:pPr>
              <a:t>63</a:t>
            </a:fld>
            <a:endParaRPr lang="en-US"/>
          </a:p>
        </p:txBody>
      </p:sp>
    </p:spTree>
  </p:cSld>
  <p:clrMapOvr>
    <a:masterClrMapping/>
  </p:clrMapOvr>
  <p:transition spd="med">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 (2 of 10)</a:t>
            </a:r>
            <a:endParaRPr lang="en-US" dirty="0"/>
          </a:p>
        </p:txBody>
      </p:sp>
      <p:sp>
        <p:nvSpPr>
          <p:cNvPr id="45059" name="Content Placeholder 2"/>
          <p:cNvSpPr>
            <a:spLocks noGrp="1"/>
          </p:cNvSpPr>
          <p:nvPr>
            <p:ph idx="1"/>
          </p:nvPr>
        </p:nvSpPr>
        <p:spPr/>
        <p:txBody>
          <a:bodyPr/>
          <a:lstStyle/>
          <a:p>
            <a:pPr>
              <a:defRPr/>
            </a:pPr>
            <a:endParaRPr lang="en-US" sz="800" dirty="0" smtClean="0">
              <a:latin typeface="Arial" charset="0"/>
              <a:cs typeface="Arial" charset="0"/>
            </a:endParaRPr>
          </a:p>
          <a:p>
            <a:pPr>
              <a:buFont typeface="Wingdings 2" pitchFamily="18" charset="2"/>
              <a:buNone/>
              <a:defRPr/>
            </a:pPr>
            <a:r>
              <a:rPr lang="en-US" b="1" dirty="0" smtClean="0">
                <a:latin typeface="Arial" charset="0"/>
                <a:cs typeface="Arial" charset="0"/>
              </a:rPr>
              <a:t>6. </a:t>
            </a:r>
            <a:r>
              <a:rPr lang="en-US" b="1" dirty="0" smtClean="0">
                <a:latin typeface="Arial" pitchFamily="34" charset="0"/>
                <a:cs typeface="Arial" pitchFamily="34" charset="0"/>
              </a:rPr>
              <a:t>Classification by </a:t>
            </a:r>
            <a:r>
              <a:rPr lang="en-US" sz="2800" b="1" dirty="0" smtClean="0">
                <a:latin typeface="Arial" pitchFamily="34" charset="0"/>
                <a:cs typeface="Arial" pitchFamily="34" charset="0"/>
              </a:rPr>
              <a:t>Design</a:t>
            </a:r>
            <a:endParaRPr lang="en-US" sz="2800" dirty="0" smtClean="0"/>
          </a:p>
          <a:p>
            <a:pPr marL="514350" indent="-514350">
              <a:buFont typeface="Wingdings 2" pitchFamily="18" charset="2"/>
              <a:buNone/>
              <a:defRPr/>
            </a:pPr>
            <a:endParaRPr lang="en-US" sz="800" dirty="0" smtClean="0">
              <a:latin typeface="Arial" charset="0"/>
              <a:cs typeface="Arial" charset="0"/>
            </a:endParaRPr>
          </a:p>
          <a:p>
            <a:pPr marL="514350" indent="-514350">
              <a:buFont typeface="Wingdings 2" pitchFamily="18" charset="2"/>
              <a:buNone/>
              <a:defRPr/>
            </a:pPr>
            <a:r>
              <a:rPr lang="en-US" dirty="0" smtClean="0">
                <a:latin typeface="Arial" charset="0"/>
                <a:cs typeface="Arial" charset="0"/>
              </a:rPr>
              <a:t>The Classification by Design are:</a:t>
            </a:r>
          </a:p>
          <a:p>
            <a:pPr marL="514350" indent="-514350">
              <a:defRPr/>
            </a:pPr>
            <a:r>
              <a:rPr lang="en-US" sz="2400" b="1" dirty="0" smtClean="0">
                <a:latin typeface="Arial" charset="0"/>
                <a:cs typeface="Arial" charset="0"/>
              </a:rPr>
              <a:t>First Generation of Industrial Robots</a:t>
            </a:r>
          </a:p>
          <a:p>
            <a:pPr marL="514350" indent="-514350">
              <a:defRPr/>
            </a:pPr>
            <a:r>
              <a:rPr lang="en-US" sz="2400" b="1" dirty="0" smtClean="0">
                <a:latin typeface="Arial" charset="0"/>
                <a:cs typeface="Arial" charset="0"/>
              </a:rPr>
              <a:t>1.5 Generation of Industrial Robots</a:t>
            </a:r>
          </a:p>
          <a:p>
            <a:pPr marL="514350" indent="-514350">
              <a:defRPr/>
            </a:pPr>
            <a:r>
              <a:rPr lang="en-US" sz="2400" b="1" dirty="0" smtClean="0">
                <a:latin typeface="Arial" charset="0"/>
                <a:cs typeface="Arial" charset="0"/>
              </a:rPr>
              <a:t>Second Generation of Industrial Robots</a:t>
            </a:r>
          </a:p>
          <a:p>
            <a:pPr marL="514350" indent="-514350">
              <a:defRPr/>
            </a:pPr>
            <a:r>
              <a:rPr lang="en-US" sz="2400" b="1" dirty="0" smtClean="0">
                <a:latin typeface="Arial" charset="0"/>
                <a:cs typeface="Arial" charset="0"/>
              </a:rPr>
              <a:t>2.5 Generation of Industrial Robots</a:t>
            </a:r>
          </a:p>
          <a:p>
            <a:pPr marL="514350" indent="-514350">
              <a:defRPr/>
            </a:pPr>
            <a:r>
              <a:rPr lang="en-US" sz="2400" b="1" dirty="0" smtClean="0">
                <a:latin typeface="Arial" charset="0"/>
                <a:cs typeface="Arial" charset="0"/>
              </a:rPr>
              <a:t>Third Generation of Industrial Robots</a:t>
            </a:r>
          </a:p>
          <a:p>
            <a:pPr algn="just">
              <a:buFont typeface="Wingdings 2" pitchFamily="18" charset="2"/>
              <a:buNone/>
              <a:defRPr/>
            </a:pPr>
            <a:endParaRPr lang="en-US"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18E16AF0-D276-4A04-86A2-3CD07B50E1CA}" type="slidenum">
              <a:rPr lang="en-US" smtClean="0"/>
              <a:pPr>
                <a:defRPr/>
              </a:pPr>
              <a:t>64</a:t>
            </a:fld>
            <a:endParaRPr lang="en-US"/>
          </a:p>
        </p:txBody>
      </p:sp>
      <p:pic>
        <p:nvPicPr>
          <p:cNvPr id="68613"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0" y="5181600"/>
            <a:ext cx="993775"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4" name="Rectangle 2"/>
          <p:cNvSpPr>
            <a:spLocks noChangeArrowheads="1"/>
          </p:cNvSpPr>
          <p:nvPr/>
        </p:nvSpPr>
        <p:spPr bwMode="auto">
          <a:xfrm>
            <a:off x="0" y="6505575"/>
            <a:ext cx="91440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 (3 of 10)</a:t>
            </a:r>
            <a:endParaRPr lang="en-US" dirty="0"/>
          </a:p>
        </p:txBody>
      </p:sp>
      <p:sp>
        <p:nvSpPr>
          <p:cNvPr id="45059" name="Content Placeholder 2"/>
          <p:cNvSpPr>
            <a:spLocks noGrp="1"/>
          </p:cNvSpPr>
          <p:nvPr>
            <p:ph idx="1"/>
          </p:nvPr>
        </p:nvSpPr>
        <p:spPr/>
        <p:txBody>
          <a:bodyPr/>
          <a:lstStyle/>
          <a:p>
            <a:pPr>
              <a:defRPr/>
            </a:pPr>
            <a:endParaRPr lang="en-US" sz="800" dirty="0" smtClean="0">
              <a:latin typeface="Arial" charset="0"/>
              <a:cs typeface="Arial" charset="0"/>
            </a:endParaRPr>
          </a:p>
          <a:p>
            <a:pPr>
              <a:buFont typeface="Wingdings 2" pitchFamily="18" charset="2"/>
              <a:buNone/>
              <a:defRPr/>
            </a:pPr>
            <a:r>
              <a:rPr lang="en-US" b="1" dirty="0" smtClean="0">
                <a:latin typeface="Arial" charset="0"/>
                <a:cs typeface="Arial" charset="0"/>
              </a:rPr>
              <a:t>6. </a:t>
            </a:r>
            <a:r>
              <a:rPr lang="en-US" b="1" dirty="0" smtClean="0">
                <a:latin typeface="Arial" pitchFamily="34" charset="0"/>
                <a:cs typeface="Arial" pitchFamily="34" charset="0"/>
              </a:rPr>
              <a:t>Classification by </a:t>
            </a:r>
            <a:r>
              <a:rPr lang="en-US" sz="2800" b="1" dirty="0" smtClean="0">
                <a:latin typeface="Arial" pitchFamily="34" charset="0"/>
                <a:cs typeface="Arial" pitchFamily="34" charset="0"/>
              </a:rPr>
              <a:t>Design</a:t>
            </a:r>
            <a:endParaRPr lang="en-US" sz="2800" dirty="0" smtClean="0"/>
          </a:p>
          <a:p>
            <a:pPr marL="514350" indent="-514350">
              <a:defRPr/>
            </a:pPr>
            <a:r>
              <a:rPr lang="en-US" sz="2400" b="1" dirty="0" smtClean="0">
                <a:latin typeface="Arial" charset="0"/>
                <a:cs typeface="Arial" charset="0"/>
              </a:rPr>
              <a:t>First Generation of Industrial Robots </a:t>
            </a:r>
            <a:r>
              <a:rPr lang="en-US" sz="2400" dirty="0" smtClean="0">
                <a:latin typeface="Arial" charset="0"/>
                <a:cs typeface="Arial" charset="0"/>
              </a:rPr>
              <a:t>– used fixed-sequence programs. Reprogramming had to take place before another task could be performed. They did not possess sensor and all control was through an open-loop controller system. Programming sequences were set by mechanical stops or limit sequences.</a:t>
            </a:r>
          </a:p>
          <a:p>
            <a:pPr algn="just">
              <a:buFont typeface="Wingdings 2" pitchFamily="18" charset="2"/>
              <a:buNone/>
              <a:defRPr/>
            </a:pPr>
            <a:endParaRPr lang="en-US"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693B4CE1-55CF-42F8-A6D0-63B53E42F7D0}" type="slidenum">
              <a:rPr lang="en-US" smtClean="0"/>
              <a:pPr>
                <a:defRPr/>
              </a:pPr>
              <a:t>65</a:t>
            </a:fld>
            <a:endParaRPr lang="en-US"/>
          </a:p>
        </p:txBody>
      </p:sp>
      <p:pic>
        <p:nvPicPr>
          <p:cNvPr id="69637"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0" y="4953000"/>
            <a:ext cx="993775"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8" name="Rectangle 2"/>
          <p:cNvSpPr>
            <a:spLocks noChangeArrowheads="1"/>
          </p:cNvSpPr>
          <p:nvPr/>
        </p:nvSpPr>
        <p:spPr bwMode="auto">
          <a:xfrm>
            <a:off x="0" y="64770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 (4 of 10)</a:t>
            </a:r>
            <a:endParaRPr lang="en-US" dirty="0"/>
          </a:p>
        </p:txBody>
      </p:sp>
      <p:sp>
        <p:nvSpPr>
          <p:cNvPr id="70659" name="Content Placeholder 2"/>
          <p:cNvSpPr>
            <a:spLocks noGrp="1"/>
          </p:cNvSpPr>
          <p:nvPr>
            <p:ph idx="1"/>
          </p:nvPr>
        </p:nvSpPr>
        <p:spPr/>
        <p:txBody>
          <a:bodyPr/>
          <a:lstStyle/>
          <a:p>
            <a:pPr algn="just"/>
            <a:endParaRPr lang="en-US" sz="800" smtClean="0">
              <a:latin typeface="Arial" charset="0"/>
              <a:cs typeface="Arial" charset="0"/>
            </a:endParaRPr>
          </a:p>
          <a:p>
            <a:pPr algn="ctr">
              <a:buFont typeface="Wingdings 2" pitchFamily="18" charset="2"/>
              <a:buNone/>
            </a:pPr>
            <a:r>
              <a:rPr lang="en-US" b="1" smtClean="0">
                <a:latin typeface="Arial" charset="0"/>
                <a:cs typeface="Arial" charset="0"/>
              </a:rPr>
              <a:t>First Generation Industrial Robot</a:t>
            </a:r>
          </a:p>
          <a:p>
            <a:pPr algn="just">
              <a:buFont typeface="Wingdings 2" pitchFamily="18" charset="2"/>
              <a:buNone/>
            </a:pPr>
            <a:endParaRPr lang="en-US" sz="2800" smtClean="0"/>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41D6D18E-5C64-40C2-85D0-DD99F3D3A36D}" type="slidenum">
              <a:rPr lang="en-US" smtClean="0"/>
              <a:pPr>
                <a:defRPr/>
              </a:pPr>
              <a:t>66</a:t>
            </a:fld>
            <a:endParaRPr lang="en-US"/>
          </a:p>
        </p:txBody>
      </p:sp>
      <p:sp>
        <p:nvSpPr>
          <p:cNvPr id="70661" name="TextBox 7"/>
          <p:cNvSpPr txBox="1">
            <a:spLocks noChangeArrowheads="1"/>
          </p:cNvSpPr>
          <p:nvPr/>
        </p:nvSpPr>
        <p:spPr bwMode="auto">
          <a:xfrm>
            <a:off x="1981200" y="5791200"/>
            <a:ext cx="48164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Designed and Built in the 1950s</a:t>
            </a:r>
          </a:p>
        </p:txBody>
      </p:sp>
      <p:pic>
        <p:nvPicPr>
          <p:cNvPr id="70662"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2200" y="2667000"/>
            <a:ext cx="3505200" cy="29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63" name="Rectangle 2"/>
          <p:cNvSpPr>
            <a:spLocks noChangeArrowheads="1"/>
          </p:cNvSpPr>
          <p:nvPr/>
        </p:nvSpPr>
        <p:spPr bwMode="auto">
          <a:xfrm>
            <a:off x="19050" y="6488113"/>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 (5 of 10)</a:t>
            </a:r>
            <a:endParaRPr lang="en-US" dirty="0"/>
          </a:p>
        </p:txBody>
      </p:sp>
      <p:sp>
        <p:nvSpPr>
          <p:cNvPr id="45059" name="Content Placeholder 2"/>
          <p:cNvSpPr>
            <a:spLocks noGrp="1"/>
          </p:cNvSpPr>
          <p:nvPr>
            <p:ph idx="1"/>
          </p:nvPr>
        </p:nvSpPr>
        <p:spPr/>
        <p:txBody>
          <a:bodyPr/>
          <a:lstStyle/>
          <a:p>
            <a:pPr algn="just">
              <a:defRPr/>
            </a:pPr>
            <a:endParaRPr lang="en-US" sz="800" dirty="0" smtClean="0">
              <a:latin typeface="Arial" charset="0"/>
              <a:cs typeface="Arial" charset="0"/>
            </a:endParaRPr>
          </a:p>
          <a:p>
            <a:pPr>
              <a:buFont typeface="Wingdings 2" pitchFamily="18" charset="2"/>
              <a:buNone/>
              <a:defRPr/>
            </a:pPr>
            <a:r>
              <a:rPr lang="en-US" b="1" dirty="0" smtClean="0">
                <a:latin typeface="Arial" charset="0"/>
                <a:cs typeface="Arial" charset="0"/>
              </a:rPr>
              <a:t>6. </a:t>
            </a:r>
            <a:r>
              <a:rPr lang="en-US" b="1" dirty="0" smtClean="0">
                <a:latin typeface="Arial" pitchFamily="34" charset="0"/>
                <a:cs typeface="Arial" pitchFamily="34" charset="0"/>
              </a:rPr>
              <a:t>Classification by </a:t>
            </a:r>
            <a:r>
              <a:rPr lang="en-US" sz="2800" b="1" dirty="0" smtClean="0">
                <a:latin typeface="Arial" pitchFamily="34" charset="0"/>
                <a:cs typeface="Arial" pitchFamily="34" charset="0"/>
              </a:rPr>
              <a:t>Design</a:t>
            </a:r>
            <a:endParaRPr lang="en-US" sz="2800" dirty="0" smtClean="0"/>
          </a:p>
          <a:p>
            <a:pPr marL="514350" indent="-514350">
              <a:defRPr/>
            </a:pPr>
            <a:r>
              <a:rPr lang="en-US" sz="2400" b="1" dirty="0" smtClean="0">
                <a:latin typeface="Arial" charset="0"/>
                <a:cs typeface="Arial" charset="0"/>
              </a:rPr>
              <a:t>1.5 Generation of Industrial Robots </a:t>
            </a:r>
            <a:r>
              <a:rPr lang="en-US" sz="2400" dirty="0" smtClean="0">
                <a:latin typeface="Arial" charset="0"/>
                <a:cs typeface="Arial" charset="0"/>
              </a:rPr>
              <a:t>– can adapt to varying situations by the use of sensors and a closed-loop servo controller. The robot may “know” when something is wrong in the system it may not be capable of doing anything about it. It then requests human help. These are today’s robots.</a:t>
            </a:r>
          </a:p>
          <a:p>
            <a:pPr algn="just">
              <a:buFont typeface="Wingdings 2" pitchFamily="18" charset="2"/>
              <a:buNone/>
              <a:defRPr/>
            </a:pPr>
            <a:endParaRPr lang="en-US" sz="2400"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55415DD9-55F4-4204-B753-F4D038074BD6}" type="slidenum">
              <a:rPr lang="en-US" smtClean="0"/>
              <a:pPr>
                <a:defRPr/>
              </a:pPr>
              <a:t>67</a:t>
            </a:fld>
            <a:endParaRPr lang="en-US"/>
          </a:p>
        </p:txBody>
      </p:sp>
      <p:pic>
        <p:nvPicPr>
          <p:cNvPr id="71685"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0" y="4876800"/>
            <a:ext cx="993775"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6" name="Rectangle 2"/>
          <p:cNvSpPr>
            <a:spLocks noChangeArrowheads="1"/>
          </p:cNvSpPr>
          <p:nvPr/>
        </p:nvSpPr>
        <p:spPr bwMode="auto">
          <a:xfrm>
            <a:off x="0" y="64770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 (6 of 10)</a:t>
            </a:r>
            <a:endParaRPr lang="en-US" dirty="0"/>
          </a:p>
        </p:txBody>
      </p:sp>
      <p:sp>
        <p:nvSpPr>
          <p:cNvPr id="72707" name="Content Placeholder 2"/>
          <p:cNvSpPr>
            <a:spLocks noGrp="1"/>
          </p:cNvSpPr>
          <p:nvPr>
            <p:ph idx="1"/>
          </p:nvPr>
        </p:nvSpPr>
        <p:spPr>
          <a:xfrm>
            <a:off x="304800" y="1609725"/>
            <a:ext cx="7467600" cy="4846638"/>
          </a:xfrm>
        </p:spPr>
        <p:txBody>
          <a:bodyPr/>
          <a:lstStyle/>
          <a:p>
            <a:pPr algn="just">
              <a:buFont typeface="Wingdings 2" pitchFamily="18" charset="2"/>
              <a:buNone/>
            </a:pPr>
            <a:endParaRPr lang="en-US" sz="800" smtClean="0">
              <a:latin typeface="Arial" charset="0"/>
              <a:cs typeface="Arial" charset="0"/>
            </a:endParaRPr>
          </a:p>
          <a:p>
            <a:pPr algn="ctr">
              <a:buFont typeface="Wingdings 2" pitchFamily="18" charset="2"/>
              <a:buNone/>
            </a:pPr>
            <a:r>
              <a:rPr lang="en-US" b="1" smtClean="0">
                <a:latin typeface="Arial" charset="0"/>
                <a:cs typeface="Arial" charset="0"/>
              </a:rPr>
              <a:t>Examples of 1.5 Generation Industrial Robots</a:t>
            </a:r>
          </a:p>
          <a:p>
            <a:pPr algn="just">
              <a:buFont typeface="Wingdings 2" pitchFamily="18" charset="2"/>
              <a:buNone/>
            </a:pPr>
            <a:endParaRPr lang="en-US" sz="2800" smtClean="0"/>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B64BED2B-79C0-4F13-B39E-499590ABD206}" type="slidenum">
              <a:rPr lang="en-US" smtClean="0"/>
              <a:pPr>
                <a:defRPr/>
              </a:pPr>
              <a:t>68</a:t>
            </a:fld>
            <a:endParaRPr lang="en-US"/>
          </a:p>
        </p:txBody>
      </p:sp>
      <p:pic>
        <p:nvPicPr>
          <p:cNvPr id="72709"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33600" y="2474913"/>
            <a:ext cx="3956050" cy="396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10" name="Rectangle 2"/>
          <p:cNvSpPr>
            <a:spLocks noChangeArrowheads="1"/>
          </p:cNvSpPr>
          <p:nvPr/>
        </p:nvSpPr>
        <p:spPr bwMode="auto">
          <a:xfrm>
            <a:off x="0" y="65532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 (7 of 10)</a:t>
            </a:r>
            <a:endParaRPr lang="en-US" dirty="0"/>
          </a:p>
        </p:txBody>
      </p:sp>
      <p:sp>
        <p:nvSpPr>
          <p:cNvPr id="45059" name="Content Placeholder 2"/>
          <p:cNvSpPr>
            <a:spLocks noGrp="1"/>
          </p:cNvSpPr>
          <p:nvPr>
            <p:ph idx="1"/>
          </p:nvPr>
        </p:nvSpPr>
        <p:spPr/>
        <p:txBody>
          <a:bodyPr/>
          <a:lstStyle/>
          <a:p>
            <a:pPr>
              <a:defRPr/>
            </a:pPr>
            <a:endParaRPr lang="en-US" sz="800" dirty="0" smtClean="0">
              <a:latin typeface="Arial" charset="0"/>
              <a:cs typeface="Arial" charset="0"/>
            </a:endParaRPr>
          </a:p>
          <a:p>
            <a:pPr>
              <a:buFont typeface="Wingdings 2" pitchFamily="18" charset="2"/>
              <a:buNone/>
              <a:defRPr/>
            </a:pPr>
            <a:r>
              <a:rPr lang="en-US" b="1" dirty="0" smtClean="0">
                <a:latin typeface="Arial" charset="0"/>
                <a:cs typeface="Arial" charset="0"/>
              </a:rPr>
              <a:t>6. </a:t>
            </a:r>
            <a:r>
              <a:rPr lang="en-US" b="1" dirty="0" smtClean="0">
                <a:latin typeface="Arial" pitchFamily="34" charset="0"/>
                <a:cs typeface="Arial" pitchFamily="34" charset="0"/>
              </a:rPr>
              <a:t>Classification by </a:t>
            </a:r>
            <a:r>
              <a:rPr lang="en-US" sz="2800" b="1" dirty="0" smtClean="0">
                <a:latin typeface="Arial" pitchFamily="34" charset="0"/>
                <a:cs typeface="Arial" pitchFamily="34" charset="0"/>
              </a:rPr>
              <a:t>Design</a:t>
            </a:r>
            <a:endParaRPr lang="en-US" sz="2800" dirty="0" smtClean="0"/>
          </a:p>
          <a:p>
            <a:pPr marL="514350" indent="-514350">
              <a:defRPr/>
            </a:pPr>
            <a:r>
              <a:rPr lang="en-US" sz="2400" b="1" dirty="0" smtClean="0">
                <a:latin typeface="Arial" charset="0"/>
                <a:cs typeface="Arial" charset="0"/>
              </a:rPr>
              <a:t>Second Generation of Industrial Robots </a:t>
            </a:r>
            <a:r>
              <a:rPr lang="en-US" sz="2400" dirty="0" smtClean="0">
                <a:latin typeface="Arial" charset="0"/>
                <a:cs typeface="Arial" charset="0"/>
              </a:rPr>
              <a:t>– are robots in the near future. Vision systems in conjunction with better mobility systems will make robots much more efficient and flexible. More intelligent microprocessors coupled with voice recognition and hand to hand coordination will expand the usefulness of robot systems. These robots will be able to make decisions and will be able to make minor corrections or adjustments to manipulators.</a:t>
            </a:r>
          </a:p>
          <a:p>
            <a:pPr>
              <a:buFont typeface="Wingdings 2" pitchFamily="18" charset="2"/>
              <a:buNone/>
              <a:defRPr/>
            </a:pPr>
            <a:endParaRPr lang="en-US" sz="2400"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96302A74-9A10-4650-BCB4-8E69237D2158}" type="slidenum">
              <a:rPr lang="en-US" smtClean="0"/>
              <a:pPr>
                <a:defRPr/>
              </a:pPr>
              <a:t>69</a:t>
            </a:fld>
            <a:endParaRPr lang="en-US"/>
          </a:p>
        </p:txBody>
      </p:sp>
      <p:pic>
        <p:nvPicPr>
          <p:cNvPr id="73733"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1213" y="5516563"/>
            <a:ext cx="67945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4" name="Rectangle 2"/>
          <p:cNvSpPr>
            <a:spLocks noChangeArrowheads="1"/>
          </p:cNvSpPr>
          <p:nvPr/>
        </p:nvSpPr>
        <p:spPr bwMode="auto">
          <a:xfrm>
            <a:off x="0" y="6507163"/>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p:txBody>
          <a:bodyPr/>
          <a:lstStyle/>
          <a:p>
            <a:pPr>
              <a:defRPr/>
            </a:pPr>
            <a:fld id="{395586B2-194A-4ADE-8B3E-F3B55BFFB5CE}" type="slidenum">
              <a:rPr lang="en-GB" smtClean="0"/>
              <a:pPr>
                <a:defRPr/>
              </a:pPr>
              <a:t>7</a:t>
            </a:fld>
            <a:endParaRPr lang="en-GB" dirty="0" smtClean="0"/>
          </a:p>
        </p:txBody>
      </p:sp>
      <p:sp>
        <p:nvSpPr>
          <p:cNvPr id="5123" name="Rectangle 1"/>
          <p:cNvSpPr>
            <a:spLocks noGrp="1" noChangeArrowheads="1"/>
          </p:cNvSpPr>
          <p:nvPr>
            <p:ph type="title" idx="4294967295"/>
          </p:nvPr>
        </p:nvSpPr>
        <p:spPr>
          <a:xfrm>
            <a:off x="228600" y="277813"/>
            <a:ext cx="7772400" cy="1143000"/>
          </a:xfrm>
        </p:spPr>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Technical Terms &amp; Definitions (1 of 4)</a:t>
            </a:r>
          </a:p>
        </p:txBody>
      </p:sp>
      <p:sp>
        <p:nvSpPr>
          <p:cNvPr id="13316" name="Rectangle 2"/>
          <p:cNvSpPr>
            <a:spLocks noGrp="1" noChangeArrowheads="1"/>
          </p:cNvSpPr>
          <p:nvPr>
            <p:ph type="body" idx="4294967295"/>
          </p:nvPr>
        </p:nvSpPr>
        <p:spPr>
          <a:xfrm>
            <a:off x="152400" y="1828800"/>
            <a:ext cx="7772400" cy="4191000"/>
          </a:xfrm>
        </p:spPr>
        <p:txBody>
          <a:bodyPr/>
          <a:lstStyle/>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smtClean="0"/>
              <a:t>The terms and definitions listed below are discussed in this lesson. Please review before proceeding with this lesson. </a:t>
            </a:r>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marL="0" indent="0" algn="ctr" eaLnBrk="1" hangingPunct="1">
              <a:spcBef>
                <a:spcPct val="0"/>
              </a:spcBef>
              <a:buClrTx/>
              <a:buSzTx/>
              <a:buFont typeface="Wingdings 2" pitchFamily="18" charset="2"/>
              <a:buNone/>
              <a:defRPr/>
            </a:pPr>
            <a:endParaRPr lang="en-US" sz="1000" dirty="0" smtClean="0">
              <a:solidFill>
                <a:prstClr val="black"/>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defRPr/>
            </a:pPr>
            <a:endParaRPr lang="en-US" sz="1000" dirty="0">
              <a:solidFill>
                <a:prstClr val="black"/>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defRPr/>
            </a:pPr>
            <a:endParaRPr lang="en-US" sz="1000" dirty="0" smtClean="0">
              <a:solidFill>
                <a:prstClr val="black"/>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defRPr/>
            </a:pPr>
            <a:r>
              <a:rPr lang="en-US" sz="1000" dirty="0" smtClean="0">
                <a:solidFill>
                  <a:prstClr val="black"/>
                </a:solidFill>
                <a:latin typeface="Times New Roman" pitchFamily="18" charset="0"/>
                <a:cs typeface="Times New Roman" pitchFamily="18" charset="0"/>
              </a:rPr>
              <a:t>Copyright </a:t>
            </a:r>
            <a:r>
              <a:rPr lang="en-US" sz="1000" dirty="0">
                <a:solidFill>
                  <a:prstClr val="black"/>
                </a:solidFill>
                <a:latin typeface="Times New Roman" pitchFamily="18" charset="0"/>
                <a:cs typeface="Times New Roman" pitchFamily="18" charset="0"/>
              </a:rPr>
              <a:t>© Texas Education Agency, </a:t>
            </a:r>
            <a:r>
              <a:rPr lang="en-US" sz="1000" dirty="0" smtClean="0">
                <a:solidFill>
                  <a:prstClr val="black"/>
                </a:solidFill>
                <a:latin typeface="Times New Roman" pitchFamily="18" charset="0"/>
                <a:cs typeface="Times New Roman" pitchFamily="18" charset="0"/>
              </a:rPr>
              <a:t>2012. </a:t>
            </a:r>
            <a:r>
              <a:rPr lang="en-US" sz="1000" dirty="0">
                <a:solidFill>
                  <a:prstClr val="black"/>
                </a:solidFill>
                <a:latin typeface="Times New Roman" pitchFamily="18" charset="0"/>
                <a:cs typeface="Times New Roman" pitchFamily="18" charset="0"/>
              </a:rPr>
              <a:t>All rights reserved.</a:t>
            </a:r>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smtClean="0"/>
          </a:p>
        </p:txBody>
      </p:sp>
      <p:sp>
        <p:nvSpPr>
          <p:cNvPr id="13317" name="Rectangle 18"/>
          <p:cNvSpPr>
            <a:spLocks noChangeArrowheads="1"/>
          </p:cNvSpPr>
          <p:nvPr/>
        </p:nvSpPr>
        <p:spPr bwMode="auto">
          <a:xfrm>
            <a:off x="0" y="659765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tabLst>
                <a:tab pos="2743200" algn="ctr"/>
                <a:tab pos="5486400" algn="r"/>
              </a:tabLst>
            </a:pPr>
            <a:r>
              <a:rPr lang="en-US" sz="1000">
                <a:ea typeface="Times New Roman" pitchFamily="18" charset="0"/>
                <a:cs typeface="Arial" charset="0"/>
              </a:rPr>
              <a:t> </a:t>
            </a:r>
          </a:p>
        </p:txBody>
      </p:sp>
      <p:graphicFrame>
        <p:nvGraphicFramePr>
          <p:cNvPr id="20" name="Table 19"/>
          <p:cNvGraphicFramePr>
            <a:graphicFrameLocks noGrp="1"/>
          </p:cNvGraphicFramePr>
          <p:nvPr/>
        </p:nvGraphicFramePr>
        <p:xfrm>
          <a:off x="457200" y="3124200"/>
          <a:ext cx="7239000" cy="2943225"/>
        </p:xfrm>
        <a:graphic>
          <a:graphicData uri="http://schemas.openxmlformats.org/drawingml/2006/table">
            <a:tbl>
              <a:tblPr firstRow="1" bandRow="1">
                <a:tableStyleId>{5940675A-B579-460E-94D1-54222C63F5DA}</a:tableStyleId>
              </a:tblPr>
              <a:tblGrid>
                <a:gridCol w="3619500"/>
                <a:gridCol w="3619500"/>
              </a:tblGrid>
              <a:tr h="504842">
                <a:tc>
                  <a:txBody>
                    <a:bodyPr/>
                    <a:lstStyle/>
                    <a:p>
                      <a:pPr algn="ctr"/>
                      <a:r>
                        <a:rPr lang="en-US" sz="2400" b="1" dirty="0" smtClean="0">
                          <a:latin typeface="Arial" pitchFamily="34" charset="0"/>
                          <a:cs typeface="Arial" pitchFamily="34" charset="0"/>
                        </a:rPr>
                        <a:t>Terms</a:t>
                      </a:r>
                      <a:endParaRPr lang="en-US" sz="2400" b="1" dirty="0">
                        <a:latin typeface="Arial" pitchFamily="34" charset="0"/>
                        <a:cs typeface="Arial" pitchFamily="34" charset="0"/>
                      </a:endParaRPr>
                    </a:p>
                  </a:txBody>
                  <a:tcPr marT="45717" marB="45717"/>
                </a:tc>
                <a:tc>
                  <a:txBody>
                    <a:bodyPr/>
                    <a:lstStyle/>
                    <a:p>
                      <a:pPr algn="ctr"/>
                      <a:r>
                        <a:rPr lang="en-US" sz="2400" b="1" dirty="0" smtClean="0">
                          <a:latin typeface="Arial" pitchFamily="34" charset="0"/>
                          <a:cs typeface="Arial" pitchFamily="34" charset="0"/>
                        </a:rPr>
                        <a:t>Definitions</a:t>
                      </a:r>
                      <a:endParaRPr lang="en-US" sz="2400" b="1" dirty="0">
                        <a:latin typeface="Arial" pitchFamily="34" charset="0"/>
                        <a:cs typeface="Arial" pitchFamily="34" charset="0"/>
                      </a:endParaRPr>
                    </a:p>
                  </a:txBody>
                  <a:tcPr marT="45717" marB="45717"/>
                </a:tc>
              </a:tr>
              <a:tr h="2438383">
                <a:tc>
                  <a:txBody>
                    <a:bodyPr/>
                    <a:lstStyle/>
                    <a:p>
                      <a:pPr algn="l">
                        <a:spcBef>
                          <a:spcPts val="550"/>
                        </a:spcBef>
                        <a:buClr>
                          <a:srgbClr val="B2B2B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dirty="0" smtClean="0">
                          <a:solidFill>
                            <a:srgbClr val="000000"/>
                          </a:solidFill>
                          <a:latin typeface="Arial" pitchFamily="34" charset="0"/>
                          <a:cs typeface="Arial" pitchFamily="34" charset="0"/>
                        </a:rPr>
                        <a:t>Artificial Intelligence</a:t>
                      </a:r>
                      <a:endParaRPr lang="en-GB" sz="2200" dirty="0">
                        <a:solidFill>
                          <a:srgbClr val="000000"/>
                        </a:solidFill>
                        <a:latin typeface="Arial" pitchFamily="34" charset="0"/>
                        <a:cs typeface="Arial" pitchFamily="34" charset="0"/>
                      </a:endParaRPr>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baseline="0" dirty="0" smtClean="0">
                          <a:solidFill>
                            <a:srgbClr val="000000"/>
                          </a:solidFill>
                          <a:latin typeface="Arial" pitchFamily="34" charset="0"/>
                          <a:cs typeface="Arial" pitchFamily="34" charset="0"/>
                        </a:rPr>
                        <a:t>is a branch of computer science dealing with the simulation of intelligent behavior in computers.</a:t>
                      </a:r>
                      <a:endParaRPr lang="en-GB" sz="2200" dirty="0" smtClean="0">
                        <a:solidFill>
                          <a:srgbClr val="000000"/>
                        </a:solidFill>
                        <a:latin typeface="Arial" pitchFamily="34" charset="0"/>
                        <a:cs typeface="Arial" pitchFamily="34" charset="0"/>
                      </a:endParaRPr>
                    </a:p>
                  </a:txBody>
                  <a:tcPr marT="45717" marB="45717"/>
                </a:tc>
              </a:tr>
            </a:tbl>
          </a:graphicData>
        </a:graphic>
      </p:graphicFrame>
    </p:spTree>
  </p:cSld>
  <p:clrMapOvr>
    <a:masterClrMapping/>
  </p:clrMapOvr>
  <p:transition spd="med">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 (8 of 10)</a:t>
            </a:r>
            <a:endParaRPr lang="en-US" dirty="0"/>
          </a:p>
        </p:txBody>
      </p:sp>
      <p:sp>
        <p:nvSpPr>
          <p:cNvPr id="74755" name="Content Placeholder 2"/>
          <p:cNvSpPr>
            <a:spLocks noGrp="1"/>
          </p:cNvSpPr>
          <p:nvPr>
            <p:ph idx="1"/>
          </p:nvPr>
        </p:nvSpPr>
        <p:spPr>
          <a:xfrm>
            <a:off x="457200" y="1447800"/>
            <a:ext cx="7239000" cy="4846638"/>
          </a:xfrm>
        </p:spPr>
        <p:txBody>
          <a:bodyPr/>
          <a:lstStyle/>
          <a:p>
            <a:pPr algn="just"/>
            <a:endParaRPr lang="en-US" sz="800" smtClean="0">
              <a:latin typeface="Arial" charset="0"/>
              <a:cs typeface="Arial" charset="0"/>
            </a:endParaRPr>
          </a:p>
          <a:p>
            <a:pPr algn="ctr">
              <a:buFont typeface="Wingdings 2" pitchFamily="18" charset="2"/>
              <a:buNone/>
            </a:pPr>
            <a:r>
              <a:rPr lang="en-US" sz="2400" b="1" smtClean="0">
                <a:latin typeface="Arial" charset="0"/>
                <a:cs typeface="Arial" charset="0"/>
              </a:rPr>
              <a:t>Mars Exploration Rover Technology</a:t>
            </a:r>
          </a:p>
          <a:p>
            <a:pPr algn="ctr">
              <a:buFont typeface="Wingdings 2" pitchFamily="18" charset="2"/>
              <a:buNone/>
            </a:pPr>
            <a:r>
              <a:rPr lang="en-US" b="1" smtClean="0">
                <a:latin typeface="Arial" charset="0"/>
                <a:cs typeface="Arial" charset="0"/>
              </a:rPr>
              <a:t>Second Generation Industrial Robot</a:t>
            </a:r>
          </a:p>
          <a:p>
            <a:pPr algn="just">
              <a:buFont typeface="Wingdings 2" pitchFamily="18" charset="2"/>
              <a:buNone/>
            </a:pPr>
            <a:endParaRPr lang="en-US" sz="2800" smtClean="0"/>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B6AB72C9-88A8-4990-BC36-87CD7D29A242}" type="slidenum">
              <a:rPr lang="en-US" smtClean="0"/>
              <a:pPr>
                <a:defRPr/>
              </a:pPr>
              <a:t>70</a:t>
            </a:fld>
            <a:endParaRPr lang="en-US"/>
          </a:p>
        </p:txBody>
      </p:sp>
      <p:sp>
        <p:nvSpPr>
          <p:cNvPr id="74757" name="TextBox 7"/>
          <p:cNvSpPr txBox="1">
            <a:spLocks noChangeArrowheads="1"/>
          </p:cNvSpPr>
          <p:nvPr/>
        </p:nvSpPr>
        <p:spPr bwMode="auto">
          <a:xfrm>
            <a:off x="1981200" y="6015038"/>
            <a:ext cx="46434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Designed and Built in the 2004</a:t>
            </a:r>
          </a:p>
        </p:txBody>
      </p:sp>
      <p:pic>
        <p:nvPicPr>
          <p:cNvPr id="74758"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93938" y="2986088"/>
            <a:ext cx="4017962" cy="256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9" name="Rectangle 2"/>
          <p:cNvSpPr>
            <a:spLocks noChangeArrowheads="1"/>
          </p:cNvSpPr>
          <p:nvPr/>
        </p:nvSpPr>
        <p:spPr bwMode="auto">
          <a:xfrm>
            <a:off x="0" y="64770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 (9 of 10)</a:t>
            </a:r>
            <a:endParaRPr lang="en-US" dirty="0"/>
          </a:p>
        </p:txBody>
      </p:sp>
      <p:sp>
        <p:nvSpPr>
          <p:cNvPr id="45059" name="Content Placeholder 2"/>
          <p:cNvSpPr>
            <a:spLocks noGrp="1"/>
          </p:cNvSpPr>
          <p:nvPr>
            <p:ph idx="1"/>
          </p:nvPr>
        </p:nvSpPr>
        <p:spPr/>
        <p:txBody>
          <a:bodyPr/>
          <a:lstStyle/>
          <a:p>
            <a:pPr>
              <a:defRPr/>
            </a:pPr>
            <a:endParaRPr lang="en-US" sz="800" dirty="0" smtClean="0">
              <a:latin typeface="Arial" charset="0"/>
              <a:cs typeface="Arial" charset="0"/>
            </a:endParaRPr>
          </a:p>
          <a:p>
            <a:pPr>
              <a:buFont typeface="Wingdings 2" pitchFamily="18" charset="2"/>
              <a:buNone/>
              <a:defRPr/>
            </a:pPr>
            <a:r>
              <a:rPr lang="en-US" b="1" dirty="0" smtClean="0">
                <a:latin typeface="Arial" charset="0"/>
                <a:cs typeface="Arial" charset="0"/>
              </a:rPr>
              <a:t>6. </a:t>
            </a:r>
            <a:r>
              <a:rPr lang="en-US" b="1" dirty="0" smtClean="0">
                <a:latin typeface="Arial" pitchFamily="34" charset="0"/>
                <a:cs typeface="Arial" pitchFamily="34" charset="0"/>
              </a:rPr>
              <a:t>Classification by </a:t>
            </a:r>
            <a:r>
              <a:rPr lang="en-US" sz="2800" b="1" dirty="0" smtClean="0">
                <a:latin typeface="Arial" pitchFamily="34" charset="0"/>
                <a:cs typeface="Arial" pitchFamily="34" charset="0"/>
              </a:rPr>
              <a:t>Design</a:t>
            </a:r>
            <a:endParaRPr lang="en-US" sz="2800" dirty="0" smtClean="0"/>
          </a:p>
          <a:p>
            <a:pPr marL="514350" indent="-514350">
              <a:defRPr/>
            </a:pPr>
            <a:r>
              <a:rPr lang="en-US" sz="2400" b="1" dirty="0" smtClean="0">
                <a:latin typeface="Arial" charset="0"/>
                <a:cs typeface="Arial" charset="0"/>
              </a:rPr>
              <a:t>2.5 Generation of Industrial Robots. </a:t>
            </a:r>
            <a:r>
              <a:rPr lang="en-US" sz="2400" dirty="0" smtClean="0">
                <a:latin typeface="Arial" charset="0"/>
                <a:cs typeface="Arial" charset="0"/>
              </a:rPr>
              <a:t>Perceptual motor functions will be the highlight of these robots. Response to sensory stimuli will provide control of motion. If initial sequence of steps are provided for the robot task the robot will be able to decide what to do next to accomplish the specific task.</a:t>
            </a:r>
          </a:p>
          <a:p>
            <a:pPr algn="just">
              <a:buFont typeface="Wingdings 2" pitchFamily="18" charset="2"/>
              <a:buNone/>
              <a:defRPr/>
            </a:pPr>
            <a:endParaRPr lang="en-US" sz="2400"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989F1FC4-D72F-4489-89C0-747C5BA1B595}" type="slidenum">
              <a:rPr lang="en-US" smtClean="0"/>
              <a:pPr>
                <a:defRPr/>
              </a:pPr>
              <a:t>71</a:t>
            </a:fld>
            <a:endParaRPr lang="en-US"/>
          </a:p>
        </p:txBody>
      </p:sp>
      <p:sp>
        <p:nvSpPr>
          <p:cNvPr id="75781" name="Rectangle 18"/>
          <p:cNvSpPr>
            <a:spLocks noChangeArrowheads="1"/>
          </p:cNvSpPr>
          <p:nvPr/>
        </p:nvSpPr>
        <p:spPr bwMode="auto">
          <a:xfrm>
            <a:off x="0" y="6507163"/>
            <a:ext cx="91440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pic>
        <p:nvPicPr>
          <p:cNvPr id="75782"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0" y="4800600"/>
            <a:ext cx="993775"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 (10 of 10)</a:t>
            </a:r>
            <a:endParaRPr lang="en-US" dirty="0"/>
          </a:p>
        </p:txBody>
      </p:sp>
      <p:sp>
        <p:nvSpPr>
          <p:cNvPr id="45059" name="Content Placeholder 2"/>
          <p:cNvSpPr>
            <a:spLocks noGrp="1"/>
          </p:cNvSpPr>
          <p:nvPr>
            <p:ph idx="1"/>
          </p:nvPr>
        </p:nvSpPr>
        <p:spPr/>
        <p:txBody>
          <a:bodyPr/>
          <a:lstStyle/>
          <a:p>
            <a:pPr algn="just">
              <a:defRPr/>
            </a:pPr>
            <a:endParaRPr lang="en-US" sz="800" dirty="0" smtClean="0">
              <a:latin typeface="Arial" charset="0"/>
              <a:cs typeface="Arial" charset="0"/>
            </a:endParaRPr>
          </a:p>
          <a:p>
            <a:pPr>
              <a:buFont typeface="Wingdings 2" pitchFamily="18" charset="2"/>
              <a:buNone/>
              <a:defRPr/>
            </a:pPr>
            <a:r>
              <a:rPr lang="en-US" b="1" dirty="0" smtClean="0">
                <a:latin typeface="Arial" charset="0"/>
                <a:cs typeface="Arial" charset="0"/>
              </a:rPr>
              <a:t>6. </a:t>
            </a:r>
            <a:r>
              <a:rPr lang="en-US" b="1" dirty="0" smtClean="0">
                <a:latin typeface="Arial" pitchFamily="34" charset="0"/>
                <a:cs typeface="Arial" pitchFamily="34" charset="0"/>
              </a:rPr>
              <a:t>Classification by </a:t>
            </a:r>
            <a:r>
              <a:rPr lang="en-US" sz="2800" b="1" dirty="0" smtClean="0">
                <a:latin typeface="Arial" pitchFamily="34" charset="0"/>
                <a:cs typeface="Arial" pitchFamily="34" charset="0"/>
              </a:rPr>
              <a:t>Design</a:t>
            </a:r>
            <a:endParaRPr lang="en-US" sz="2800" dirty="0" smtClean="0"/>
          </a:p>
          <a:p>
            <a:pPr marL="514350" indent="-514350">
              <a:defRPr/>
            </a:pPr>
            <a:r>
              <a:rPr lang="en-US" sz="2400" b="1" dirty="0" smtClean="0">
                <a:latin typeface="Arial" charset="0"/>
                <a:cs typeface="Arial" charset="0"/>
              </a:rPr>
              <a:t>Third Generation of Industrial Robots </a:t>
            </a:r>
            <a:r>
              <a:rPr lang="en-US" sz="2400" dirty="0" smtClean="0">
                <a:latin typeface="Arial" charset="0"/>
                <a:cs typeface="Arial" charset="0"/>
              </a:rPr>
              <a:t>– are the really smart robots. If the robots have generalized information about what tasks need to be done they will be able to decide the best way to accomplish the task.</a:t>
            </a:r>
          </a:p>
          <a:p>
            <a:pPr>
              <a:buFont typeface="Wingdings 2" pitchFamily="18" charset="2"/>
              <a:buNone/>
              <a:defRPr/>
            </a:pPr>
            <a:endParaRPr lang="en-US" sz="2400"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592C0BB4-6CE7-43EA-8474-B24C390448AF}" type="slidenum">
              <a:rPr lang="en-US" smtClean="0"/>
              <a:pPr>
                <a:defRPr/>
              </a:pPr>
              <a:t>72</a:t>
            </a:fld>
            <a:endParaRPr lang="en-US"/>
          </a:p>
        </p:txBody>
      </p:sp>
      <p:pic>
        <p:nvPicPr>
          <p:cNvPr id="76805"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0" y="4953000"/>
            <a:ext cx="993775"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6" name="Rectangle 2"/>
          <p:cNvSpPr>
            <a:spLocks noChangeArrowheads="1"/>
          </p:cNvSpPr>
          <p:nvPr/>
        </p:nvSpPr>
        <p:spPr bwMode="auto">
          <a:xfrm>
            <a:off x="0" y="64770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 (1 of 5)</a:t>
            </a:r>
            <a:endParaRPr lang="en-US" dirty="0"/>
          </a:p>
        </p:txBody>
      </p:sp>
      <p:sp>
        <p:nvSpPr>
          <p:cNvPr id="45059" name="Content Placeholder 2"/>
          <p:cNvSpPr>
            <a:spLocks noGrp="1"/>
          </p:cNvSpPr>
          <p:nvPr>
            <p:ph idx="1"/>
          </p:nvPr>
        </p:nvSpPr>
        <p:spPr/>
        <p:txBody>
          <a:bodyPr/>
          <a:lstStyle/>
          <a:p>
            <a:pPr>
              <a:defRPr/>
            </a:pPr>
            <a:endParaRPr lang="en-US" sz="800" dirty="0" smtClean="0">
              <a:latin typeface="Arial" charset="0"/>
              <a:cs typeface="Arial" charset="0"/>
            </a:endParaRPr>
          </a:p>
          <a:p>
            <a:pPr>
              <a:buFont typeface="Wingdings 2" pitchFamily="18" charset="2"/>
              <a:buNone/>
              <a:defRPr/>
            </a:pPr>
            <a:r>
              <a:rPr lang="en-US" b="1" dirty="0" smtClean="0">
                <a:latin typeface="Arial" charset="0"/>
                <a:cs typeface="Arial" charset="0"/>
              </a:rPr>
              <a:t>7. </a:t>
            </a:r>
            <a:r>
              <a:rPr lang="en-US" b="1" dirty="0" smtClean="0">
                <a:latin typeface="Arial" pitchFamily="34" charset="0"/>
                <a:cs typeface="Arial" pitchFamily="34" charset="0"/>
              </a:rPr>
              <a:t>Classification by LERT</a:t>
            </a:r>
          </a:p>
          <a:p>
            <a:pPr>
              <a:defRPr/>
            </a:pPr>
            <a:r>
              <a:rPr lang="en-US" sz="2800" b="1" dirty="0" smtClean="0">
                <a:latin typeface="Arial" pitchFamily="34" charset="0"/>
                <a:cs typeface="Arial" pitchFamily="34" charset="0"/>
              </a:rPr>
              <a:t> </a:t>
            </a:r>
            <a:r>
              <a:rPr lang="en-US" sz="2400" dirty="0" smtClean="0">
                <a:latin typeface="Arial" pitchFamily="34" charset="0"/>
                <a:cs typeface="Arial" pitchFamily="34" charset="0"/>
              </a:rPr>
              <a:t>The</a:t>
            </a:r>
            <a:r>
              <a:rPr lang="en-US" sz="2400" b="1" dirty="0" smtClean="0">
                <a:latin typeface="Arial" pitchFamily="34" charset="0"/>
                <a:cs typeface="Arial" pitchFamily="34" charset="0"/>
              </a:rPr>
              <a:t> LERT Classification System </a:t>
            </a:r>
            <a:r>
              <a:rPr lang="en-US" sz="2400" dirty="0" smtClean="0">
                <a:latin typeface="Arial" pitchFamily="34" charset="0"/>
                <a:cs typeface="Arial" pitchFamily="34" charset="0"/>
              </a:rPr>
              <a:t>uses four basic robot motions for a classification scheme:</a:t>
            </a:r>
          </a:p>
          <a:p>
            <a:pPr marL="457200" indent="-457200">
              <a:buFont typeface="Wingdings 2" pitchFamily="18" charset="2"/>
              <a:buAutoNum type="arabicPeriod"/>
              <a:defRPr/>
            </a:pPr>
            <a:r>
              <a:rPr lang="en-US" sz="2400" dirty="0" smtClean="0">
                <a:latin typeface="Arial" pitchFamily="34" charset="0"/>
                <a:cs typeface="Arial" pitchFamily="34" charset="0"/>
              </a:rPr>
              <a:t>Linear (L-Type)</a:t>
            </a:r>
          </a:p>
          <a:p>
            <a:pPr marL="457200" indent="-457200">
              <a:buFont typeface="Wingdings 2" pitchFamily="18" charset="2"/>
              <a:buAutoNum type="arabicPeriod"/>
              <a:defRPr/>
            </a:pPr>
            <a:r>
              <a:rPr lang="en-US" sz="2400" dirty="0" smtClean="0">
                <a:latin typeface="Arial" pitchFamily="34" charset="0"/>
                <a:cs typeface="Arial" pitchFamily="34" charset="0"/>
              </a:rPr>
              <a:t>Extensional (E-Type)</a:t>
            </a:r>
          </a:p>
          <a:p>
            <a:pPr marL="457200" indent="-457200">
              <a:buFont typeface="Wingdings 2" pitchFamily="18" charset="2"/>
              <a:buAutoNum type="arabicPeriod"/>
              <a:defRPr/>
            </a:pPr>
            <a:r>
              <a:rPr lang="en-US" sz="2400" dirty="0" smtClean="0">
                <a:latin typeface="Arial" pitchFamily="34" charset="0"/>
                <a:cs typeface="Arial" pitchFamily="34" charset="0"/>
              </a:rPr>
              <a:t>Rotational (R-Type)</a:t>
            </a:r>
          </a:p>
          <a:p>
            <a:pPr marL="457200" indent="-457200">
              <a:buFont typeface="Wingdings 2" pitchFamily="18" charset="2"/>
              <a:buAutoNum type="arabicPeriod"/>
              <a:defRPr/>
            </a:pPr>
            <a:r>
              <a:rPr lang="en-US" sz="2400" dirty="0" smtClean="0">
                <a:latin typeface="Arial" pitchFamily="34" charset="0"/>
                <a:cs typeface="Arial" pitchFamily="34" charset="0"/>
              </a:rPr>
              <a:t>Twisting (T-Type)</a:t>
            </a:r>
            <a:endParaRPr lang="en-US" sz="2400" dirty="0" smtClean="0"/>
          </a:p>
          <a:p>
            <a:pPr algn="just">
              <a:buFont typeface="Wingdings 2" pitchFamily="18" charset="2"/>
              <a:buNone/>
              <a:defRPr/>
            </a:pPr>
            <a:endParaRPr lang="en-US"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89E25401-2E73-4A1E-9952-C0A0C2904D6C}" type="slidenum">
              <a:rPr lang="en-US" smtClean="0"/>
              <a:pPr>
                <a:defRPr/>
              </a:pPr>
              <a:t>73</a:t>
            </a:fld>
            <a:endParaRPr lang="en-US"/>
          </a:p>
        </p:txBody>
      </p:sp>
      <p:sp>
        <p:nvSpPr>
          <p:cNvPr id="77829" name="Rectangle 18"/>
          <p:cNvSpPr>
            <a:spLocks noChangeArrowheads="1"/>
          </p:cNvSpPr>
          <p:nvPr/>
        </p:nvSpPr>
        <p:spPr bwMode="auto">
          <a:xfrm>
            <a:off x="0" y="6508750"/>
            <a:ext cx="9136063"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pic>
        <p:nvPicPr>
          <p:cNvPr id="77830"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9125" y="4038600"/>
            <a:ext cx="146367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 (2 of 5)</a:t>
            </a:r>
            <a:endParaRPr lang="en-US" dirty="0"/>
          </a:p>
        </p:txBody>
      </p:sp>
      <p:sp>
        <p:nvSpPr>
          <p:cNvPr id="78851" name="Content Placeholder 2"/>
          <p:cNvSpPr>
            <a:spLocks noGrp="1"/>
          </p:cNvSpPr>
          <p:nvPr>
            <p:ph idx="1"/>
          </p:nvPr>
        </p:nvSpPr>
        <p:spPr/>
        <p:txBody>
          <a:bodyPr/>
          <a:lstStyle/>
          <a:p>
            <a:endParaRPr lang="en-US" sz="800" smtClean="0">
              <a:latin typeface="Arial" charset="0"/>
              <a:cs typeface="Arial" charset="0"/>
            </a:endParaRPr>
          </a:p>
          <a:p>
            <a:pPr>
              <a:buFont typeface="Wingdings 2" pitchFamily="18" charset="2"/>
              <a:buNone/>
            </a:pPr>
            <a:r>
              <a:rPr lang="en-US" b="1" smtClean="0">
                <a:latin typeface="Arial" charset="0"/>
                <a:cs typeface="Arial" charset="0"/>
              </a:rPr>
              <a:t>7. Classification by LERT</a:t>
            </a:r>
          </a:p>
          <a:p>
            <a:r>
              <a:rPr lang="en-US" sz="2800" b="1" smtClean="0">
                <a:latin typeface="Arial" charset="0"/>
                <a:cs typeface="Arial" charset="0"/>
              </a:rPr>
              <a:t> </a:t>
            </a:r>
            <a:r>
              <a:rPr lang="en-US" sz="2400" b="1" smtClean="0">
                <a:latin typeface="Arial" charset="0"/>
                <a:cs typeface="Arial" charset="0"/>
              </a:rPr>
              <a:t>Linear Motion (L-Type) </a:t>
            </a:r>
            <a:r>
              <a:rPr lang="en-US" sz="2400" smtClean="0">
                <a:latin typeface="Arial" charset="0"/>
                <a:cs typeface="Arial" charset="0"/>
              </a:rPr>
              <a:t>– occurs when one part moves along the outside of another part, such as in a rack-and-pinion system.</a:t>
            </a: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AFBF53C0-AE59-413F-B759-3AD7E3B432D2}" type="slidenum">
              <a:rPr lang="en-US" smtClean="0"/>
              <a:pPr>
                <a:defRPr/>
              </a:pPr>
              <a:t>74</a:t>
            </a:fld>
            <a:endParaRPr lang="en-US"/>
          </a:p>
        </p:txBody>
      </p:sp>
      <p:sp>
        <p:nvSpPr>
          <p:cNvPr id="78853" name="Rectangle 18"/>
          <p:cNvSpPr>
            <a:spLocks noChangeArrowheads="1"/>
          </p:cNvSpPr>
          <p:nvPr/>
        </p:nvSpPr>
        <p:spPr bwMode="auto">
          <a:xfrm>
            <a:off x="0" y="64897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pic>
        <p:nvPicPr>
          <p:cNvPr id="78854"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9125" y="4267200"/>
            <a:ext cx="146367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Arrow Connector 7"/>
          <p:cNvCxnSpPr/>
          <p:nvPr/>
        </p:nvCxnSpPr>
        <p:spPr>
          <a:xfrm>
            <a:off x="1143000" y="3886200"/>
            <a:ext cx="0" cy="23622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1295400" y="4876800"/>
            <a:ext cx="2209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505200" y="3962400"/>
            <a:ext cx="6096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 (3 of 5)</a:t>
            </a:r>
            <a:endParaRPr lang="en-US" dirty="0"/>
          </a:p>
        </p:txBody>
      </p:sp>
      <p:sp>
        <p:nvSpPr>
          <p:cNvPr id="45059" name="Content Placeholder 2"/>
          <p:cNvSpPr>
            <a:spLocks noGrp="1"/>
          </p:cNvSpPr>
          <p:nvPr>
            <p:ph idx="1"/>
          </p:nvPr>
        </p:nvSpPr>
        <p:spPr>
          <a:xfrm>
            <a:off x="533400" y="1600200"/>
            <a:ext cx="7239000" cy="4846638"/>
          </a:xfrm>
        </p:spPr>
        <p:txBody>
          <a:bodyPr/>
          <a:lstStyle/>
          <a:p>
            <a:pPr>
              <a:defRPr/>
            </a:pPr>
            <a:endParaRPr lang="en-US" sz="800" dirty="0" smtClean="0">
              <a:latin typeface="Arial" charset="0"/>
              <a:cs typeface="Arial" charset="0"/>
            </a:endParaRPr>
          </a:p>
          <a:p>
            <a:pPr>
              <a:buFont typeface="Wingdings 2" pitchFamily="18" charset="2"/>
              <a:buNone/>
              <a:defRPr/>
            </a:pPr>
            <a:r>
              <a:rPr lang="en-US" b="1" dirty="0" smtClean="0">
                <a:latin typeface="Arial" charset="0"/>
                <a:cs typeface="Arial" charset="0"/>
              </a:rPr>
              <a:t>7. </a:t>
            </a:r>
            <a:r>
              <a:rPr lang="en-US" b="1" dirty="0" smtClean="0">
                <a:latin typeface="Arial" pitchFamily="34" charset="0"/>
                <a:cs typeface="Arial" pitchFamily="34" charset="0"/>
              </a:rPr>
              <a:t>Classification by LERT</a:t>
            </a:r>
          </a:p>
          <a:p>
            <a:pPr marL="457200" indent="-457200">
              <a:defRPr/>
            </a:pPr>
            <a:r>
              <a:rPr lang="en-US" sz="2400" b="1" dirty="0" smtClean="0">
                <a:latin typeface="Arial" pitchFamily="34" charset="0"/>
                <a:cs typeface="Arial" pitchFamily="34" charset="0"/>
              </a:rPr>
              <a:t>Extensional Motion (E-Type) </a:t>
            </a:r>
            <a:r>
              <a:rPr lang="en-US" sz="2400" dirty="0" smtClean="0">
                <a:latin typeface="Arial" pitchFamily="34" charset="0"/>
                <a:cs typeface="Arial" pitchFamily="34" charset="0"/>
              </a:rPr>
              <a:t>– is telescoping motion, produced when one part moves within another part.</a:t>
            </a:r>
          </a:p>
          <a:p>
            <a:pPr algn="just">
              <a:buFont typeface="Wingdings 2" pitchFamily="18" charset="2"/>
              <a:buNone/>
              <a:defRPr/>
            </a:pPr>
            <a:endParaRPr lang="en-US"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AF6F365C-4F08-4B4B-AA99-E515B1B7DADC}" type="slidenum">
              <a:rPr lang="en-US" smtClean="0"/>
              <a:pPr>
                <a:defRPr/>
              </a:pPr>
              <a:t>75</a:t>
            </a:fld>
            <a:endParaRPr lang="en-US"/>
          </a:p>
        </p:txBody>
      </p:sp>
      <p:sp>
        <p:nvSpPr>
          <p:cNvPr id="79877" name="Rectangle 18"/>
          <p:cNvSpPr>
            <a:spLocks noChangeArrowheads="1"/>
          </p:cNvSpPr>
          <p:nvPr/>
        </p:nvSpPr>
        <p:spPr bwMode="auto">
          <a:xfrm>
            <a:off x="0" y="6519863"/>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pic>
        <p:nvPicPr>
          <p:cNvPr id="79878"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9125" y="4267200"/>
            <a:ext cx="146367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Arrow Connector 6"/>
          <p:cNvCxnSpPr/>
          <p:nvPr/>
        </p:nvCxnSpPr>
        <p:spPr>
          <a:xfrm>
            <a:off x="1143000" y="3657600"/>
            <a:ext cx="0" cy="16002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79880" name="AutoShape 5"/>
          <p:cNvSpPr>
            <a:spLocks noChangeArrowheads="1"/>
          </p:cNvSpPr>
          <p:nvPr/>
        </p:nvSpPr>
        <p:spPr bwMode="auto">
          <a:xfrm>
            <a:off x="1447800" y="4419600"/>
            <a:ext cx="1447800" cy="1981200"/>
          </a:xfrm>
          <a:prstGeom prst="can">
            <a:avLst>
              <a:gd name="adj" fmla="val 33000"/>
            </a:avLst>
          </a:prstGeom>
          <a:solidFill>
            <a:schemeClr val="accent1"/>
          </a:solidFill>
          <a:ln w="9525">
            <a:solidFill>
              <a:schemeClr val="tx1"/>
            </a:solidFill>
            <a:round/>
            <a:headEnd/>
            <a:tailEnd/>
          </a:ln>
        </p:spPr>
        <p:txBody>
          <a:bodyPr wrap="none" anchor="ctr"/>
          <a:lstStyle/>
          <a:p>
            <a:endParaRPr lang="en-US"/>
          </a:p>
        </p:txBody>
      </p:sp>
      <p:sp>
        <p:nvSpPr>
          <p:cNvPr id="79881" name="AutoShape 6"/>
          <p:cNvSpPr>
            <a:spLocks noChangeArrowheads="1"/>
          </p:cNvSpPr>
          <p:nvPr/>
        </p:nvSpPr>
        <p:spPr bwMode="auto">
          <a:xfrm>
            <a:off x="1676400" y="3429000"/>
            <a:ext cx="990600" cy="1447800"/>
          </a:xfrm>
          <a:prstGeom prst="can">
            <a:avLst>
              <a:gd name="adj" fmla="val 37499"/>
            </a:avLst>
          </a:prstGeom>
          <a:solidFill>
            <a:schemeClr val="accent1"/>
          </a:solidFill>
          <a:ln w="9525">
            <a:solidFill>
              <a:schemeClr val="tx1"/>
            </a:solidFill>
            <a:round/>
            <a:headEnd/>
            <a:tailEnd/>
          </a:ln>
        </p:spPr>
        <p:txBody>
          <a:bodyPr wrap="none" anchor="ctr"/>
          <a:lstStyle/>
          <a:p>
            <a:endParaRPr lang="en-US"/>
          </a:p>
        </p:txBody>
      </p:sp>
    </p:spTree>
  </p:cSld>
  <p:clrMapOvr>
    <a:masterClrMapping/>
  </p:clrMapOvr>
  <p:transition spd="med">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 (4 of 5)</a:t>
            </a:r>
            <a:endParaRPr lang="en-US" dirty="0"/>
          </a:p>
        </p:txBody>
      </p:sp>
      <p:sp>
        <p:nvSpPr>
          <p:cNvPr id="45059" name="Content Placeholder 2"/>
          <p:cNvSpPr>
            <a:spLocks noGrp="1"/>
          </p:cNvSpPr>
          <p:nvPr>
            <p:ph idx="1"/>
          </p:nvPr>
        </p:nvSpPr>
        <p:spPr/>
        <p:txBody>
          <a:bodyPr/>
          <a:lstStyle/>
          <a:p>
            <a:pPr>
              <a:defRPr/>
            </a:pPr>
            <a:endParaRPr lang="en-US" sz="800" dirty="0" smtClean="0">
              <a:latin typeface="Arial" charset="0"/>
              <a:cs typeface="Arial" charset="0"/>
            </a:endParaRPr>
          </a:p>
          <a:p>
            <a:pPr>
              <a:buFont typeface="Wingdings 2" pitchFamily="18" charset="2"/>
              <a:buNone/>
              <a:defRPr/>
            </a:pPr>
            <a:r>
              <a:rPr lang="en-US" b="1" dirty="0" smtClean="0">
                <a:latin typeface="Arial" charset="0"/>
                <a:cs typeface="Arial" charset="0"/>
              </a:rPr>
              <a:t>7. </a:t>
            </a:r>
            <a:r>
              <a:rPr lang="en-US" b="1" dirty="0" smtClean="0">
                <a:latin typeface="Arial" pitchFamily="34" charset="0"/>
                <a:cs typeface="Arial" pitchFamily="34" charset="0"/>
              </a:rPr>
              <a:t>Classification by LERT</a:t>
            </a:r>
            <a:endParaRPr lang="en-US" sz="2400" dirty="0" smtClean="0">
              <a:latin typeface="Arial" pitchFamily="34" charset="0"/>
              <a:cs typeface="Arial" pitchFamily="34" charset="0"/>
            </a:endParaRPr>
          </a:p>
          <a:p>
            <a:pPr marL="457200" indent="-457200">
              <a:defRPr/>
            </a:pPr>
            <a:r>
              <a:rPr lang="en-US" sz="2400" b="1" dirty="0" smtClean="0">
                <a:latin typeface="Arial" pitchFamily="34" charset="0"/>
                <a:cs typeface="Arial" pitchFamily="34" charset="0"/>
              </a:rPr>
              <a:t>Rotational Motion (R-Type) </a:t>
            </a:r>
            <a:r>
              <a:rPr lang="en-US" sz="2400" dirty="0" smtClean="0">
                <a:latin typeface="Arial" pitchFamily="34" charset="0"/>
                <a:cs typeface="Arial" pitchFamily="34" charset="0"/>
              </a:rPr>
              <a:t>– is caused by a part moving about something other than its center.</a:t>
            </a:r>
          </a:p>
          <a:p>
            <a:pPr algn="just">
              <a:buFont typeface="Wingdings 2" pitchFamily="18" charset="2"/>
              <a:buNone/>
              <a:defRPr/>
            </a:pPr>
            <a:endParaRPr lang="en-US"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7773C1AE-752C-4AC3-BF6C-BEBF850CE4FB}" type="slidenum">
              <a:rPr lang="en-US" smtClean="0"/>
              <a:pPr>
                <a:defRPr/>
              </a:pPr>
              <a:t>76</a:t>
            </a:fld>
            <a:endParaRPr lang="en-US"/>
          </a:p>
        </p:txBody>
      </p:sp>
      <p:sp>
        <p:nvSpPr>
          <p:cNvPr id="80901" name="Rectangle 18"/>
          <p:cNvSpPr>
            <a:spLocks noChangeArrowheads="1"/>
          </p:cNvSpPr>
          <p:nvPr/>
        </p:nvSpPr>
        <p:spPr bwMode="auto">
          <a:xfrm>
            <a:off x="0" y="6497638"/>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pic>
        <p:nvPicPr>
          <p:cNvPr id="80902"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9125" y="4191000"/>
            <a:ext cx="146367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903" name="Line 5"/>
          <p:cNvSpPr>
            <a:spLocks noChangeShapeType="1"/>
          </p:cNvSpPr>
          <p:nvPr/>
        </p:nvSpPr>
        <p:spPr bwMode="auto">
          <a:xfrm flipH="1">
            <a:off x="609600" y="3429000"/>
            <a:ext cx="1066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0904" name="Line 6"/>
          <p:cNvSpPr>
            <a:spLocks noChangeShapeType="1"/>
          </p:cNvSpPr>
          <p:nvPr/>
        </p:nvSpPr>
        <p:spPr bwMode="auto">
          <a:xfrm>
            <a:off x="2133600" y="3429000"/>
            <a:ext cx="990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0905" name="Oval 4"/>
          <p:cNvSpPr>
            <a:spLocks noChangeArrowheads="1"/>
          </p:cNvSpPr>
          <p:nvPr/>
        </p:nvSpPr>
        <p:spPr bwMode="auto">
          <a:xfrm>
            <a:off x="1524000" y="3429000"/>
            <a:ext cx="762000" cy="3048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 name="Oval 11"/>
          <p:cNvSpPr/>
          <p:nvPr/>
        </p:nvSpPr>
        <p:spPr>
          <a:xfrm>
            <a:off x="1905000" y="5867400"/>
            <a:ext cx="762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 (5 of 5)</a:t>
            </a:r>
            <a:endParaRPr lang="en-US" dirty="0"/>
          </a:p>
        </p:txBody>
      </p:sp>
      <p:sp>
        <p:nvSpPr>
          <p:cNvPr id="45059" name="Content Placeholder 2"/>
          <p:cNvSpPr>
            <a:spLocks noGrp="1"/>
          </p:cNvSpPr>
          <p:nvPr>
            <p:ph idx="1"/>
          </p:nvPr>
        </p:nvSpPr>
        <p:spPr/>
        <p:txBody>
          <a:bodyPr/>
          <a:lstStyle/>
          <a:p>
            <a:pPr>
              <a:defRPr/>
            </a:pPr>
            <a:endParaRPr lang="en-US" sz="800" dirty="0" smtClean="0">
              <a:latin typeface="Arial" charset="0"/>
              <a:cs typeface="Arial" charset="0"/>
            </a:endParaRPr>
          </a:p>
          <a:p>
            <a:pPr>
              <a:buFont typeface="Wingdings 2" pitchFamily="18" charset="2"/>
              <a:buNone/>
              <a:defRPr/>
            </a:pPr>
            <a:r>
              <a:rPr lang="en-US" b="1" dirty="0" smtClean="0">
                <a:latin typeface="Arial" charset="0"/>
                <a:cs typeface="Arial" charset="0"/>
              </a:rPr>
              <a:t>7. </a:t>
            </a:r>
            <a:r>
              <a:rPr lang="en-US" b="1" dirty="0" smtClean="0">
                <a:latin typeface="Arial" pitchFamily="34" charset="0"/>
                <a:cs typeface="Arial" pitchFamily="34" charset="0"/>
              </a:rPr>
              <a:t>Classification by LERT</a:t>
            </a:r>
          </a:p>
          <a:p>
            <a:pPr marL="457200" indent="-457200">
              <a:defRPr/>
            </a:pPr>
            <a:r>
              <a:rPr lang="en-US" sz="2400" b="1" dirty="0" smtClean="0">
                <a:latin typeface="Arial" pitchFamily="34" charset="0"/>
                <a:cs typeface="Arial" pitchFamily="34" charset="0"/>
              </a:rPr>
              <a:t>Twisting Motion (T-Type) </a:t>
            </a:r>
            <a:r>
              <a:rPr lang="en-US" sz="2400" dirty="0" smtClean="0">
                <a:latin typeface="Arial" pitchFamily="34" charset="0"/>
                <a:cs typeface="Arial" pitchFamily="34" charset="0"/>
              </a:rPr>
              <a:t>– is produced by a part turning about its center.</a:t>
            </a:r>
            <a:endParaRPr lang="en-US" sz="2400" dirty="0" smtClean="0"/>
          </a:p>
          <a:p>
            <a:pPr algn="just">
              <a:buFont typeface="Wingdings 2" pitchFamily="18" charset="2"/>
              <a:buNone/>
              <a:defRPr/>
            </a:pPr>
            <a:endParaRPr lang="en-US"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0133951B-49B8-42B5-A87C-B0593F058CFA}" type="slidenum">
              <a:rPr lang="en-US" smtClean="0"/>
              <a:pPr>
                <a:defRPr/>
              </a:pPr>
              <a:t>77</a:t>
            </a:fld>
            <a:endParaRPr lang="en-US"/>
          </a:p>
        </p:txBody>
      </p:sp>
      <p:sp>
        <p:nvSpPr>
          <p:cNvPr id="81925" name="Rectangle 18"/>
          <p:cNvSpPr>
            <a:spLocks noChangeArrowheads="1"/>
          </p:cNvSpPr>
          <p:nvPr/>
        </p:nvSpPr>
        <p:spPr bwMode="auto">
          <a:xfrm>
            <a:off x="31750" y="6524625"/>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pic>
        <p:nvPicPr>
          <p:cNvPr id="81926" name="Picture 8" descr="21704959_thb.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9125" y="4298950"/>
            <a:ext cx="146367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7" name="AutoShape 5"/>
          <p:cNvSpPr>
            <a:spLocks noChangeArrowheads="1"/>
          </p:cNvSpPr>
          <p:nvPr/>
        </p:nvSpPr>
        <p:spPr bwMode="auto">
          <a:xfrm>
            <a:off x="1066800" y="4267200"/>
            <a:ext cx="2209800" cy="14478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81928" name="AutoShape 8"/>
          <p:cNvSpPr>
            <a:spLocks noChangeArrowheads="1"/>
          </p:cNvSpPr>
          <p:nvPr/>
        </p:nvSpPr>
        <p:spPr bwMode="auto">
          <a:xfrm>
            <a:off x="1905000" y="4724400"/>
            <a:ext cx="6096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81929" name="Line 7"/>
          <p:cNvSpPr>
            <a:spLocks noChangeShapeType="1"/>
          </p:cNvSpPr>
          <p:nvPr/>
        </p:nvSpPr>
        <p:spPr bwMode="auto">
          <a:xfrm>
            <a:off x="457200" y="5029200"/>
            <a:ext cx="3581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30" name="Line 6"/>
          <p:cNvSpPr>
            <a:spLocks noChangeShapeType="1"/>
          </p:cNvSpPr>
          <p:nvPr/>
        </p:nvSpPr>
        <p:spPr bwMode="auto">
          <a:xfrm>
            <a:off x="2209800" y="3505200"/>
            <a:ext cx="0" cy="3048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spd="med">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SECTION 2 – Classification of robots</a:t>
            </a:r>
            <a:endParaRPr lang="en-US" dirty="0"/>
          </a:p>
        </p:txBody>
      </p:sp>
      <p:sp>
        <p:nvSpPr>
          <p:cNvPr id="82947" name="Content Placeholder 2"/>
          <p:cNvSpPr>
            <a:spLocks noGrp="1"/>
          </p:cNvSpPr>
          <p:nvPr>
            <p:ph idx="1"/>
          </p:nvPr>
        </p:nvSpPr>
        <p:spPr>
          <a:xfrm>
            <a:off x="457200" y="1630363"/>
            <a:ext cx="7239000" cy="4846637"/>
          </a:xfrm>
        </p:spPr>
        <p:txBody>
          <a:bodyPr/>
          <a:lstStyle/>
          <a:p>
            <a:pPr algn="just"/>
            <a:endParaRPr lang="en-US" sz="800" smtClean="0">
              <a:latin typeface="Arial" charset="0"/>
              <a:cs typeface="Arial" charset="0"/>
            </a:endParaRPr>
          </a:p>
          <a:p>
            <a:pPr algn="just">
              <a:buFont typeface="Wingdings 2" pitchFamily="18" charset="2"/>
              <a:buNone/>
            </a:pPr>
            <a:r>
              <a:rPr lang="en-US" b="1" smtClean="0">
                <a:latin typeface="Arial" charset="0"/>
                <a:cs typeface="Arial" charset="0"/>
              </a:rPr>
              <a:t>LERT Number</a:t>
            </a:r>
          </a:p>
          <a:p>
            <a:pPr algn="just">
              <a:buFont typeface="Wingdings 2" pitchFamily="18" charset="2"/>
              <a:buNone/>
            </a:pPr>
            <a:endParaRPr lang="en-US"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B87333C9-BBAA-4606-BB18-D5B3A2268E47}" type="slidenum">
              <a:rPr lang="en-US" smtClean="0"/>
              <a:pPr>
                <a:defRPr/>
              </a:pPr>
              <a:t>78</a:t>
            </a:fld>
            <a:endParaRPr lang="en-US"/>
          </a:p>
        </p:txBody>
      </p:sp>
      <p:sp>
        <p:nvSpPr>
          <p:cNvPr id="82949" name="Rectangle 18"/>
          <p:cNvSpPr>
            <a:spLocks noChangeArrowheads="1"/>
          </p:cNvSpPr>
          <p:nvPr/>
        </p:nvSpPr>
        <p:spPr bwMode="auto">
          <a:xfrm>
            <a:off x="0" y="6532563"/>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pic>
        <p:nvPicPr>
          <p:cNvPr id="82950" name="Picture 8" descr="21704959_thb.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58075" y="6324600"/>
            <a:ext cx="3143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 name="Table 10"/>
          <p:cNvGraphicFramePr>
            <a:graphicFrameLocks noGrp="1"/>
          </p:cNvGraphicFramePr>
          <p:nvPr/>
        </p:nvGraphicFramePr>
        <p:xfrm>
          <a:off x="533400" y="2362200"/>
          <a:ext cx="7239000" cy="3851275"/>
        </p:xfrm>
        <a:graphic>
          <a:graphicData uri="http://schemas.openxmlformats.org/drawingml/2006/table">
            <a:tbl>
              <a:tblPr firstRow="1" bandRow="1">
                <a:tableStyleId>{00A15C55-8517-42AA-B614-E9B94910E393}</a:tableStyleId>
              </a:tblPr>
              <a:tblGrid>
                <a:gridCol w="2413000"/>
                <a:gridCol w="2413000"/>
                <a:gridCol w="2413000"/>
              </a:tblGrid>
              <a:tr h="370901">
                <a:tc>
                  <a:txBody>
                    <a:bodyPr/>
                    <a:lstStyle/>
                    <a:p>
                      <a:pPr algn="ctr"/>
                      <a:r>
                        <a:rPr lang="en-US" sz="1800" dirty="0" smtClean="0"/>
                        <a:t>Arm Configuration</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Reach</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LERT Certification</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186">
                <a:tc>
                  <a:txBody>
                    <a:bodyPr/>
                    <a:lstStyle/>
                    <a:p>
                      <a:r>
                        <a:rPr lang="en-US" sz="1800" dirty="0" smtClean="0"/>
                        <a:t>Rectangular</a:t>
                      </a:r>
                      <a:r>
                        <a:rPr lang="en-US" sz="1800" baseline="0" dirty="0" smtClean="0"/>
                        <a:t> of </a:t>
                      </a:r>
                      <a:r>
                        <a:rPr lang="en-US" sz="1800" dirty="0" smtClean="0"/>
                        <a:t>Cartesian Coordinates</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Only in front of itself</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L</a:t>
                      </a:r>
                      <a:r>
                        <a:rPr lang="en-US" sz="1800" baseline="30000" dirty="0" smtClean="0"/>
                        <a:t>3</a:t>
                      </a:r>
                      <a:endParaRPr lang="en-US" sz="1800" baseline="300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01">
                <a:tc>
                  <a:txBody>
                    <a:bodyPr/>
                    <a:lstStyle/>
                    <a:p>
                      <a:r>
                        <a:rPr lang="en-US" sz="1800" dirty="0" smtClean="0"/>
                        <a:t>Cylindrical Coordinates</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Around itself</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L</a:t>
                      </a:r>
                      <a:r>
                        <a:rPr lang="en-US" sz="1800" baseline="30000" dirty="0" smtClean="0"/>
                        <a:t>2</a:t>
                      </a:r>
                      <a:r>
                        <a:rPr lang="en-US" sz="1800" dirty="0" smtClean="0"/>
                        <a:t>/R</a:t>
                      </a:r>
                      <a:r>
                        <a:rPr lang="en-US" sz="1800" baseline="30000" dirty="0" smtClean="0"/>
                        <a:t>1</a:t>
                      </a:r>
                      <a:endParaRPr lang="en-US" sz="1800" baseline="300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186">
                <a:tc>
                  <a:txBody>
                    <a:bodyPr/>
                    <a:lstStyle/>
                    <a:p>
                      <a:r>
                        <a:rPr lang="en-US" sz="1800" dirty="0" smtClean="0"/>
                        <a:t>Polar or Spherical Coordinates</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Above,</a:t>
                      </a:r>
                      <a:r>
                        <a:rPr lang="en-US" sz="1800" baseline="0" dirty="0" smtClean="0"/>
                        <a:t> below, and around itself</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L</a:t>
                      </a:r>
                      <a:r>
                        <a:rPr lang="en-US" sz="1800" baseline="30000" dirty="0" smtClean="0"/>
                        <a:t>1</a:t>
                      </a:r>
                      <a:r>
                        <a:rPr lang="en-US" sz="1800" dirty="0" smtClean="0"/>
                        <a:t>/R</a:t>
                      </a:r>
                      <a:r>
                        <a:rPr lang="en-US" sz="1800" baseline="30000" dirty="0" smtClean="0"/>
                        <a:t>2</a:t>
                      </a:r>
                    </a:p>
                    <a:p>
                      <a:pPr algn="ct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186">
                <a:tc>
                  <a:txBody>
                    <a:bodyPr/>
                    <a:lstStyle/>
                    <a:p>
                      <a:r>
                        <a:rPr lang="en-US" sz="1800" dirty="0" smtClean="0"/>
                        <a:t>SCARA (Pointed</a:t>
                      </a:r>
                      <a:r>
                        <a:rPr lang="en-US" sz="1800" baseline="0" dirty="0" smtClean="0"/>
                        <a:t> A</a:t>
                      </a:r>
                      <a:r>
                        <a:rPr lang="en-US" sz="1800" dirty="0" smtClean="0"/>
                        <a:t>rm Horizontal)</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Around itself or around an obstacles</a:t>
                      </a:r>
                      <a:r>
                        <a:rPr lang="en-US" sz="1800" baseline="0" dirty="0" smtClean="0"/>
                        <a:t> </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R</a:t>
                      </a:r>
                      <a:r>
                        <a:rPr lang="en-US" sz="1800" baseline="30000" dirty="0" smtClean="0"/>
                        <a:t>3</a:t>
                      </a:r>
                      <a:endParaRPr lang="en-US" sz="1800" baseline="300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8916">
                <a:tc>
                  <a:txBody>
                    <a:bodyPr/>
                    <a:lstStyle/>
                    <a:p>
                      <a:r>
                        <a:rPr lang="en-US" sz="1800" dirty="0" smtClean="0"/>
                        <a:t>Revolute (Jointed</a:t>
                      </a:r>
                      <a:r>
                        <a:rPr lang="en-US" sz="1800" baseline="0" dirty="0" smtClean="0"/>
                        <a:t> Arm Vertical)</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Above, below, and around itself, and read over or under and obstacle</a:t>
                      </a:r>
                      <a:endParaRPr lang="en-US" sz="18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R</a:t>
                      </a:r>
                      <a:r>
                        <a:rPr lang="en-US" sz="1800" baseline="30000" dirty="0" smtClean="0"/>
                        <a:t>3</a:t>
                      </a:r>
                      <a:endParaRPr lang="en-US" sz="1800" baseline="30000" dirty="0"/>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239000" cy="1143000"/>
          </a:xfrm>
        </p:spPr>
        <p:txBody>
          <a:bodyPr>
            <a:normAutofit fontScale="90000"/>
          </a:bodyPr>
          <a:lstStyle/>
          <a:p>
            <a:pPr>
              <a:defRPr/>
            </a:pPr>
            <a:r>
              <a:rPr lang="en-US" dirty="0" smtClean="0"/>
              <a:t>The Evolution of robotics</a:t>
            </a:r>
            <a:br>
              <a:rPr lang="en-US" dirty="0" smtClean="0"/>
            </a:br>
            <a:r>
              <a:rPr lang="en-US" dirty="0" smtClean="0"/>
              <a:t>Rubrics</a:t>
            </a:r>
            <a:endParaRPr lang="en-US" dirty="0"/>
          </a:p>
        </p:txBody>
      </p:sp>
      <p:sp>
        <p:nvSpPr>
          <p:cNvPr id="83971" name="Content Placeholder 2"/>
          <p:cNvSpPr>
            <a:spLocks noGrp="1"/>
          </p:cNvSpPr>
          <p:nvPr>
            <p:ph idx="1"/>
          </p:nvPr>
        </p:nvSpPr>
        <p:spPr>
          <a:xfrm>
            <a:off x="457200" y="1858963"/>
            <a:ext cx="7239000" cy="4846637"/>
          </a:xfrm>
        </p:spPr>
        <p:txBody>
          <a:bodyPr/>
          <a:lstStyle/>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endParaRPr lang="en-US" sz="1000" smtClean="0">
              <a:solidFill>
                <a:srgbClr val="000000"/>
              </a:solidFill>
              <a:latin typeface="Times New Roman" pitchFamily="18" charset="0"/>
              <a:cs typeface="Times New Roman" pitchFamily="18" charset="0"/>
            </a:endParaRPr>
          </a:p>
          <a:p>
            <a:pPr marL="0" indent="0" algn="ctr" eaLnBrk="1" hangingPunct="1">
              <a:spcBef>
                <a:spcPct val="0"/>
              </a:spcBef>
              <a:buClrTx/>
              <a:buSzTx/>
              <a:buFont typeface="Wingdings 2" pitchFamily="18" charset="2"/>
              <a:buNone/>
            </a:pPr>
            <a:r>
              <a:rPr lang="en-US" sz="1000" smtClean="0">
                <a:solidFill>
                  <a:srgbClr val="000000"/>
                </a:solidFill>
                <a:latin typeface="Times New Roman" pitchFamily="18" charset="0"/>
                <a:cs typeface="Times New Roman" pitchFamily="18" charset="0"/>
              </a:rPr>
              <a:t>Copyright © Texas Education Agency, 2012. All rights reserved.</a:t>
            </a:r>
          </a:p>
        </p:txBody>
      </p:sp>
      <p:sp>
        <p:nvSpPr>
          <p:cNvPr id="5" name="Slide Number Placeholder 4"/>
          <p:cNvSpPr>
            <a:spLocks noGrp="1"/>
          </p:cNvSpPr>
          <p:nvPr>
            <p:ph type="sldNum" sz="quarter" idx="12"/>
          </p:nvPr>
        </p:nvSpPr>
        <p:spPr/>
        <p:txBody>
          <a:bodyPr/>
          <a:lstStyle/>
          <a:p>
            <a:pPr>
              <a:defRPr/>
            </a:pPr>
            <a:fld id="{E5CD0EBA-9A20-4D81-A72B-74CDCC7F5224}" type="slidenum">
              <a:rPr lang="en-US" smtClean="0"/>
              <a:pPr>
                <a:defRPr/>
              </a:pPr>
              <a:t>79</a:t>
            </a:fld>
            <a:endParaRPr lang="en-US"/>
          </a:p>
        </p:txBody>
      </p:sp>
      <p:graphicFrame>
        <p:nvGraphicFramePr>
          <p:cNvPr id="6" name="Table 5"/>
          <p:cNvGraphicFramePr>
            <a:graphicFrameLocks noGrp="1"/>
          </p:cNvGraphicFramePr>
          <p:nvPr/>
        </p:nvGraphicFramePr>
        <p:xfrm>
          <a:off x="990600" y="2667000"/>
          <a:ext cx="6096000" cy="2193925"/>
        </p:xfrm>
        <a:graphic>
          <a:graphicData uri="http://schemas.openxmlformats.org/drawingml/2006/table">
            <a:tbl>
              <a:tblPr firstRow="1" bandRow="1">
                <a:tableStyleId>{1E171933-4619-4E11-9A3F-F7608DF75F80}</a:tableStyleId>
              </a:tblPr>
              <a:tblGrid>
                <a:gridCol w="3810000"/>
                <a:gridCol w="2286000"/>
              </a:tblGrid>
              <a:tr h="365654">
                <a:tc>
                  <a:txBody>
                    <a:bodyPr/>
                    <a:lstStyle/>
                    <a:p>
                      <a:pPr algn="r"/>
                      <a:r>
                        <a:rPr lang="en-US" sz="1800" dirty="0" smtClean="0"/>
                        <a:t>Graded Elements</a:t>
                      </a:r>
                      <a:endParaRPr lang="en-US" sz="1800" dirty="0"/>
                    </a:p>
                  </a:txBody>
                  <a:tcPr marT="45671" marB="45671"/>
                </a:tc>
                <a:tc>
                  <a:txBody>
                    <a:bodyPr/>
                    <a:lstStyle/>
                    <a:p>
                      <a:pPr algn="r"/>
                      <a:r>
                        <a:rPr lang="en-US" sz="1800" dirty="0" smtClean="0"/>
                        <a:t>Total Points</a:t>
                      </a:r>
                      <a:endParaRPr lang="en-US" sz="1800" dirty="0"/>
                    </a:p>
                  </a:txBody>
                  <a:tcPr marT="45671" marB="45671"/>
                </a:tc>
              </a:tr>
              <a:tr h="365654">
                <a:tc>
                  <a:txBody>
                    <a:bodyPr/>
                    <a:lstStyle/>
                    <a:p>
                      <a:r>
                        <a:rPr lang="en-US" sz="1800" dirty="0" smtClean="0"/>
                        <a:t>One</a:t>
                      </a:r>
                      <a:r>
                        <a:rPr lang="en-US" sz="1800" baseline="0" dirty="0" smtClean="0"/>
                        <a:t> Page Essay</a:t>
                      </a:r>
                      <a:endParaRPr lang="en-US" sz="1800" dirty="0"/>
                    </a:p>
                  </a:txBody>
                  <a:tcPr marT="45671" marB="45671"/>
                </a:tc>
                <a:tc>
                  <a:txBody>
                    <a:bodyPr/>
                    <a:lstStyle/>
                    <a:p>
                      <a:pPr algn="ctr"/>
                      <a:r>
                        <a:rPr lang="en-US" sz="1800" dirty="0" smtClean="0"/>
                        <a:t>50</a:t>
                      </a:r>
                      <a:endParaRPr lang="en-US" sz="1800" dirty="0"/>
                    </a:p>
                  </a:txBody>
                  <a:tcPr marT="45671" marB="45671"/>
                </a:tc>
              </a:tr>
              <a:tr h="365654">
                <a:tc>
                  <a:txBody>
                    <a:bodyPr/>
                    <a:lstStyle/>
                    <a:p>
                      <a:r>
                        <a:rPr kumimoji="0" lang="en-US" sz="1800" kern="1200" dirty="0" smtClean="0">
                          <a:solidFill>
                            <a:schemeClr val="dk1"/>
                          </a:solidFill>
                          <a:latin typeface="+mn-lt"/>
                          <a:ea typeface="+mn-ea"/>
                          <a:cs typeface="+mn-cs"/>
                        </a:rPr>
                        <a:t>Response to Questions</a:t>
                      </a:r>
                      <a:endParaRPr lang="en-US" sz="1800" dirty="0"/>
                    </a:p>
                  </a:txBody>
                  <a:tcPr marT="45671" marB="45671"/>
                </a:tc>
                <a:tc>
                  <a:txBody>
                    <a:bodyPr/>
                    <a:lstStyle/>
                    <a:p>
                      <a:pPr algn="ctr"/>
                      <a:r>
                        <a:rPr lang="en-US" sz="1800" dirty="0" smtClean="0"/>
                        <a:t>20</a:t>
                      </a:r>
                      <a:endParaRPr lang="en-US" sz="1800" dirty="0"/>
                    </a:p>
                  </a:txBody>
                  <a:tcPr marT="45671" marB="45671"/>
                </a:tc>
              </a:tr>
              <a:tr h="365654">
                <a:tc>
                  <a:txBody>
                    <a:bodyPr/>
                    <a:lstStyle/>
                    <a:p>
                      <a:pPr algn="l"/>
                      <a:r>
                        <a:rPr lang="en-US" sz="1800" b="0" dirty="0" smtClean="0"/>
                        <a:t>Proofreading, Grammar and Spelling</a:t>
                      </a:r>
                      <a:endParaRPr lang="en-US" sz="1800" b="0" dirty="0"/>
                    </a:p>
                  </a:txBody>
                  <a:tcPr marT="45671" marB="45671"/>
                </a:tc>
                <a:tc>
                  <a:txBody>
                    <a:bodyPr/>
                    <a:lstStyle/>
                    <a:p>
                      <a:pPr algn="ctr"/>
                      <a:r>
                        <a:rPr lang="en-US" sz="1800" b="0" dirty="0" smtClean="0"/>
                        <a:t>20</a:t>
                      </a:r>
                      <a:endParaRPr lang="en-US" sz="1800" b="0" dirty="0"/>
                    </a:p>
                  </a:txBody>
                  <a:tcPr marT="45671" marB="45671"/>
                </a:tc>
              </a:tr>
              <a:tr h="365654">
                <a:tc>
                  <a:txBody>
                    <a:bodyPr/>
                    <a:lstStyle/>
                    <a:p>
                      <a:pPr algn="l"/>
                      <a:r>
                        <a:rPr lang="en-US" sz="1800" b="0" dirty="0" smtClean="0"/>
                        <a:t>Reflection</a:t>
                      </a:r>
                      <a:endParaRPr lang="en-US" sz="1800" b="0" dirty="0"/>
                    </a:p>
                  </a:txBody>
                  <a:tcPr marT="45671" marB="45671"/>
                </a:tc>
                <a:tc>
                  <a:txBody>
                    <a:bodyPr/>
                    <a:lstStyle/>
                    <a:p>
                      <a:pPr algn="ctr"/>
                      <a:r>
                        <a:rPr lang="en-US" sz="1800" b="0" dirty="0" smtClean="0"/>
                        <a:t>10</a:t>
                      </a:r>
                      <a:endParaRPr lang="en-US" sz="1800" b="0" dirty="0"/>
                    </a:p>
                  </a:txBody>
                  <a:tcPr marT="45671" marB="45671"/>
                </a:tc>
              </a:tr>
              <a:tr h="365654">
                <a:tc>
                  <a:txBody>
                    <a:bodyPr/>
                    <a:lstStyle/>
                    <a:p>
                      <a:pPr algn="r"/>
                      <a:r>
                        <a:rPr lang="en-US" sz="1800" b="1" dirty="0" smtClean="0"/>
                        <a:t>Total Points</a:t>
                      </a:r>
                      <a:endParaRPr lang="en-US" sz="1800" b="1" dirty="0"/>
                    </a:p>
                  </a:txBody>
                  <a:tcPr marT="45671" marB="45671"/>
                </a:tc>
                <a:tc>
                  <a:txBody>
                    <a:bodyPr/>
                    <a:lstStyle/>
                    <a:p>
                      <a:pPr algn="ctr"/>
                      <a:r>
                        <a:rPr lang="en-US" sz="1800" b="1" dirty="0" smtClean="0"/>
                        <a:t>100</a:t>
                      </a:r>
                      <a:endParaRPr lang="en-US" sz="1800" b="1" dirty="0"/>
                    </a:p>
                  </a:txBody>
                  <a:tcPr marT="45671" marB="45671"/>
                </a:tc>
              </a:tr>
            </a:tbl>
          </a:graphicData>
        </a:graphic>
      </p:graphicFrame>
    </p:spTree>
  </p:cSld>
  <p:clrMapOvr>
    <a:masterClrMapping/>
  </p:clrMapOvr>
  <p:transition spd="med">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p:txBody>
          <a:bodyPr/>
          <a:lstStyle/>
          <a:p>
            <a:pPr>
              <a:defRPr/>
            </a:pPr>
            <a:fld id="{B930D0A5-3F4F-49AB-813D-614B5C197E1F}" type="slidenum">
              <a:rPr lang="en-GB" smtClean="0"/>
              <a:pPr>
                <a:defRPr/>
              </a:pPr>
              <a:t>8</a:t>
            </a:fld>
            <a:endParaRPr lang="en-GB" smtClean="0"/>
          </a:p>
        </p:txBody>
      </p:sp>
      <p:sp>
        <p:nvSpPr>
          <p:cNvPr id="5123" name="Rectangle 1"/>
          <p:cNvSpPr>
            <a:spLocks noGrp="1" noChangeArrowheads="1"/>
          </p:cNvSpPr>
          <p:nvPr>
            <p:ph type="title" idx="4294967295"/>
          </p:nvPr>
        </p:nvSpPr>
        <p:spPr>
          <a:xfrm>
            <a:off x="228600" y="277813"/>
            <a:ext cx="7772400" cy="1143000"/>
          </a:xfrm>
        </p:spPr>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Technical Terms &amp; Definitions (2 of 4)</a:t>
            </a:r>
          </a:p>
        </p:txBody>
      </p:sp>
      <p:sp>
        <p:nvSpPr>
          <p:cNvPr id="14340" name="Rectangle 2"/>
          <p:cNvSpPr>
            <a:spLocks noGrp="1" noChangeArrowheads="1"/>
          </p:cNvSpPr>
          <p:nvPr>
            <p:ph type="body" idx="4294967295"/>
          </p:nvPr>
        </p:nvSpPr>
        <p:spPr>
          <a:xfrm>
            <a:off x="152400" y="1828800"/>
            <a:ext cx="7772400" cy="4191000"/>
          </a:xfrm>
        </p:spPr>
        <p:txBody>
          <a:bodyPr/>
          <a:lstStyle/>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smtClean="0"/>
              <a:t>The terms and definitions listed below are discussed in this lesson. Please review before proceeding with this lesson. </a:t>
            </a:r>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algn="ctr" eaLnBrk="1" hangingPunct="1">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000" smtClean="0">
              <a:latin typeface="Times New Roman" pitchFamily="18" charset="0"/>
              <a:cs typeface="Times New Roman" pitchFamily="18" charset="0"/>
            </a:endParaRPr>
          </a:p>
          <a:p>
            <a:pPr algn="ctr" eaLnBrk="1" hangingPunct="1">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000" smtClean="0">
                <a:latin typeface="Times New Roman" pitchFamily="18" charset="0"/>
                <a:cs typeface="Times New Roman" pitchFamily="18" charset="0"/>
              </a:rPr>
              <a:t>Copyright © Texas Education Agency, 2012. All rights reserved.</a:t>
            </a:r>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p:txBody>
      </p:sp>
      <p:graphicFrame>
        <p:nvGraphicFramePr>
          <p:cNvPr id="20" name="Table 19"/>
          <p:cNvGraphicFramePr>
            <a:graphicFrameLocks noGrp="1"/>
          </p:cNvGraphicFramePr>
          <p:nvPr/>
        </p:nvGraphicFramePr>
        <p:xfrm>
          <a:off x="457200" y="3124200"/>
          <a:ext cx="7239000" cy="2943225"/>
        </p:xfrm>
        <a:graphic>
          <a:graphicData uri="http://schemas.openxmlformats.org/drawingml/2006/table">
            <a:tbl>
              <a:tblPr firstRow="1" bandRow="1">
                <a:tableStyleId>{5940675A-B579-460E-94D1-54222C63F5DA}</a:tableStyleId>
              </a:tblPr>
              <a:tblGrid>
                <a:gridCol w="3619500"/>
                <a:gridCol w="3619500"/>
              </a:tblGrid>
              <a:tr h="504844">
                <a:tc>
                  <a:txBody>
                    <a:bodyPr/>
                    <a:lstStyle/>
                    <a:p>
                      <a:pPr algn="ctr"/>
                      <a:r>
                        <a:rPr lang="en-US" sz="2400" b="1" dirty="0" smtClean="0">
                          <a:latin typeface="Arial" pitchFamily="34" charset="0"/>
                          <a:cs typeface="Arial" pitchFamily="34" charset="0"/>
                        </a:rPr>
                        <a:t>Terms</a:t>
                      </a:r>
                      <a:endParaRPr lang="en-US" sz="2400" b="1" dirty="0">
                        <a:latin typeface="Arial" pitchFamily="34" charset="0"/>
                        <a:cs typeface="Arial" pitchFamily="34" charset="0"/>
                      </a:endParaRPr>
                    </a:p>
                  </a:txBody>
                  <a:tcPr marT="45717" marB="45717"/>
                </a:tc>
                <a:tc>
                  <a:txBody>
                    <a:bodyPr/>
                    <a:lstStyle/>
                    <a:p>
                      <a:pPr algn="ctr"/>
                      <a:r>
                        <a:rPr lang="en-US" sz="2400" b="1" dirty="0" smtClean="0">
                          <a:latin typeface="Arial" pitchFamily="34" charset="0"/>
                          <a:cs typeface="Arial" pitchFamily="34" charset="0"/>
                        </a:rPr>
                        <a:t>Definitions</a:t>
                      </a:r>
                      <a:endParaRPr lang="en-US" sz="2400" b="1" dirty="0">
                        <a:latin typeface="Arial" pitchFamily="34" charset="0"/>
                        <a:cs typeface="Arial" pitchFamily="34" charset="0"/>
                      </a:endParaRPr>
                    </a:p>
                  </a:txBody>
                  <a:tcPr marT="45717" marB="45717"/>
                </a:tc>
              </a:tr>
              <a:tr h="2438381">
                <a:tc>
                  <a:txBody>
                    <a:bodyPr/>
                    <a:lstStyle/>
                    <a:p>
                      <a:pPr>
                        <a:spcBef>
                          <a:spcPts val="550"/>
                        </a:spcBef>
                        <a:buClr>
                          <a:srgbClr val="B2B2B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dirty="0" smtClean="0">
                          <a:solidFill>
                            <a:srgbClr val="000000"/>
                          </a:solidFill>
                          <a:latin typeface="Arial" pitchFamily="34" charset="0"/>
                          <a:cs typeface="Arial" pitchFamily="34" charset="0"/>
                        </a:rPr>
                        <a:t>Evolution</a:t>
                      </a:r>
                      <a:endParaRPr lang="en-GB" sz="2200" dirty="0">
                        <a:solidFill>
                          <a:srgbClr val="000000"/>
                        </a:solidFill>
                        <a:latin typeface="Arial" pitchFamily="34" charset="0"/>
                        <a:cs typeface="Arial" pitchFamily="34" charset="0"/>
                      </a:endParaRPr>
                    </a:p>
                  </a:txBody>
                  <a:tcPr marT="45717" marB="45717"/>
                </a:tc>
                <a:tc>
                  <a:txBody>
                    <a:bodyPr/>
                    <a:lstStyle/>
                    <a:p>
                      <a:pPr algn="l"/>
                      <a:r>
                        <a:rPr kumimoji="0" lang="en-GB" sz="2200" kern="1200" dirty="0" smtClean="0">
                          <a:solidFill>
                            <a:schemeClr val="tx1"/>
                          </a:solidFill>
                          <a:latin typeface="Arial" pitchFamily="34" charset="0"/>
                          <a:ea typeface="+mn-ea"/>
                          <a:cs typeface="Arial" pitchFamily="34" charset="0"/>
                        </a:rPr>
                        <a:t>is as</a:t>
                      </a:r>
                      <a:r>
                        <a:rPr kumimoji="0" lang="en-GB" sz="2200" i="1" kern="1200" dirty="0" smtClean="0">
                          <a:solidFill>
                            <a:schemeClr val="tx1"/>
                          </a:solidFill>
                          <a:latin typeface="Arial" pitchFamily="34" charset="0"/>
                          <a:ea typeface="+mn-ea"/>
                          <a:cs typeface="Arial" pitchFamily="34" charset="0"/>
                        </a:rPr>
                        <a:t> </a:t>
                      </a:r>
                      <a:r>
                        <a:rPr kumimoji="0" lang="en-US" sz="2200" kern="1200" dirty="0" smtClean="0">
                          <a:solidFill>
                            <a:schemeClr val="tx1"/>
                          </a:solidFill>
                          <a:latin typeface="Arial" pitchFamily="34" charset="0"/>
                          <a:ea typeface="+mn-ea"/>
                          <a:cs typeface="Arial" pitchFamily="34" charset="0"/>
                        </a:rPr>
                        <a:t>a process of continuous change from a lower, simpler, or worse to a higher, more complex, or better state.</a:t>
                      </a:r>
                      <a:endParaRPr kumimoji="0" lang="en-US" sz="2200" kern="1200" dirty="0">
                        <a:solidFill>
                          <a:schemeClr val="tx1"/>
                        </a:solidFill>
                        <a:latin typeface="Arial" pitchFamily="34" charset="0"/>
                        <a:ea typeface="+mn-ea"/>
                        <a:cs typeface="Arial" pitchFamily="34" charset="0"/>
                      </a:endParaRPr>
                    </a:p>
                  </a:txBody>
                  <a:tcPr marT="45717" marB="45717"/>
                </a:tc>
              </a:tr>
            </a:tbl>
          </a:graphicData>
        </a:graphic>
      </p:graphicFrame>
    </p:spTree>
  </p:cSld>
  <p:clrMapOvr>
    <a:masterClrMapping/>
  </p:clrMapOvr>
  <p:transition spd="med">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Assignment (1 of 2)</a:t>
            </a:r>
            <a:endParaRPr lang="en-US" dirty="0"/>
          </a:p>
        </p:txBody>
      </p:sp>
      <p:sp>
        <p:nvSpPr>
          <p:cNvPr id="3" name="Content Placeholder 2"/>
          <p:cNvSpPr>
            <a:spLocks noGrp="1"/>
          </p:cNvSpPr>
          <p:nvPr>
            <p:ph idx="1"/>
          </p:nvPr>
        </p:nvSpPr>
        <p:spPr/>
        <p:txBody>
          <a:bodyPr/>
          <a:lstStyle/>
          <a:p>
            <a:pPr>
              <a:buFont typeface="Wingdings 2" pitchFamily="18" charset="2"/>
              <a:buNone/>
              <a:defRPr/>
            </a:pPr>
            <a:r>
              <a:rPr lang="en-US" b="1" dirty="0" smtClean="0">
                <a:latin typeface="Arial" pitchFamily="34" charset="0"/>
                <a:cs typeface="Arial" pitchFamily="34" charset="0"/>
              </a:rPr>
              <a:t>Instructions: </a:t>
            </a:r>
            <a:r>
              <a:rPr lang="en-US" dirty="0" smtClean="0">
                <a:latin typeface="Arial" pitchFamily="34" charset="0"/>
                <a:cs typeface="Arial" pitchFamily="34" charset="0"/>
              </a:rPr>
              <a:t>You will respond to the questions below and will write an one page essay.</a:t>
            </a:r>
          </a:p>
          <a:p>
            <a:pPr>
              <a:defRPr/>
            </a:pPr>
            <a:endParaRPr lang="en-US" sz="1050" dirty="0" smtClean="0">
              <a:latin typeface="Arial" pitchFamily="34" charset="0"/>
              <a:cs typeface="Arial" pitchFamily="34" charset="0"/>
            </a:endParaRPr>
          </a:p>
          <a:p>
            <a:pPr>
              <a:buFont typeface="Wingdings 2" pitchFamily="18" charset="2"/>
              <a:buNone/>
              <a:defRPr/>
            </a:pPr>
            <a:r>
              <a:rPr lang="en-US" sz="2200" dirty="0" smtClean="0">
                <a:latin typeface="Arial" pitchFamily="34" charset="0"/>
                <a:cs typeface="Arial" pitchFamily="34" charset="0"/>
              </a:rPr>
              <a:t>Technology makes the production of computers and robots easier, companies will continue to design computers and robots.  </a:t>
            </a:r>
          </a:p>
          <a:p>
            <a:pPr marL="457200" indent="-457200">
              <a:buFont typeface="Wingdings 2" pitchFamily="18" charset="2"/>
              <a:buAutoNum type="arabicPeriod"/>
              <a:defRPr/>
            </a:pPr>
            <a:r>
              <a:rPr lang="en-US" sz="2200" dirty="0" smtClean="0">
                <a:latin typeface="Arial" pitchFamily="34" charset="0"/>
                <a:cs typeface="Arial" pitchFamily="34" charset="0"/>
              </a:rPr>
              <a:t>Do you think computers and robots will ever be as intelligent as those in the movies?  </a:t>
            </a:r>
          </a:p>
          <a:p>
            <a:pPr marL="457200" indent="-457200">
              <a:buFont typeface="Wingdings 2" pitchFamily="18" charset="2"/>
              <a:buAutoNum type="arabicPeriod"/>
              <a:defRPr/>
            </a:pPr>
            <a:r>
              <a:rPr lang="en-US" sz="2200" dirty="0" smtClean="0">
                <a:latin typeface="Arial" pitchFamily="34" charset="0"/>
                <a:cs typeface="Arial" pitchFamily="34" charset="0"/>
              </a:rPr>
              <a:t>What type of intelligent computers and robots will be produced by companies? When and what features will these computers and robots have?</a:t>
            </a:r>
          </a:p>
          <a:p>
            <a:pPr marL="457200" indent="-457200">
              <a:buFont typeface="Wingdings 2" pitchFamily="18" charset="2"/>
              <a:buAutoNum type="arabicPeriod"/>
              <a:defRPr/>
            </a:pPr>
            <a:r>
              <a:rPr lang="en-US" sz="2200" dirty="0" smtClean="0">
                <a:latin typeface="Arial" pitchFamily="34" charset="0"/>
                <a:cs typeface="Arial" pitchFamily="34" charset="0"/>
              </a:rPr>
              <a:t>How much will these computers and robots cost?</a:t>
            </a:r>
          </a:p>
          <a:p>
            <a:pPr>
              <a:defRPr/>
            </a:pPr>
            <a:endParaRPr lang="en-US" dirty="0"/>
          </a:p>
        </p:txBody>
      </p:sp>
      <p:sp>
        <p:nvSpPr>
          <p:cNvPr id="5" name="Slide Number Placeholder 4"/>
          <p:cNvSpPr>
            <a:spLocks noGrp="1"/>
          </p:cNvSpPr>
          <p:nvPr>
            <p:ph type="sldNum" sz="quarter" idx="12"/>
          </p:nvPr>
        </p:nvSpPr>
        <p:spPr/>
        <p:txBody>
          <a:bodyPr/>
          <a:lstStyle/>
          <a:p>
            <a:pPr>
              <a:defRPr/>
            </a:pPr>
            <a:fld id="{E2406BA9-9D28-4B87-A5A5-956A2B242EC8}" type="slidenum">
              <a:rPr lang="en-US" smtClean="0"/>
              <a:pPr>
                <a:defRPr/>
              </a:pPr>
              <a:t>80</a:t>
            </a:fld>
            <a:endParaRPr lang="en-US"/>
          </a:p>
        </p:txBody>
      </p:sp>
      <p:sp>
        <p:nvSpPr>
          <p:cNvPr id="84997" name="Rectangle 3"/>
          <p:cNvSpPr>
            <a:spLocks noChangeArrowheads="1"/>
          </p:cNvSpPr>
          <p:nvPr/>
        </p:nvSpPr>
        <p:spPr bwMode="auto">
          <a:xfrm>
            <a:off x="0" y="647700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Assignment (2 of 2)</a:t>
            </a:r>
            <a:endParaRPr lang="en-US" dirty="0"/>
          </a:p>
        </p:txBody>
      </p:sp>
      <p:sp>
        <p:nvSpPr>
          <p:cNvPr id="86019" name="Content Placeholder 2"/>
          <p:cNvSpPr>
            <a:spLocks noGrp="1"/>
          </p:cNvSpPr>
          <p:nvPr>
            <p:ph idx="1"/>
          </p:nvPr>
        </p:nvSpPr>
        <p:spPr/>
        <p:txBody>
          <a:bodyPr/>
          <a:lstStyle/>
          <a:p>
            <a:pPr>
              <a:buFont typeface="Wingdings 2" pitchFamily="18" charset="2"/>
              <a:buNone/>
            </a:pPr>
            <a:r>
              <a:rPr lang="en-US" b="1" smtClean="0">
                <a:latin typeface="Arial" charset="0"/>
                <a:cs typeface="Arial" charset="0"/>
              </a:rPr>
              <a:t>Reflection:  </a:t>
            </a:r>
            <a:r>
              <a:rPr lang="en-US" smtClean="0">
                <a:latin typeface="Arial" charset="0"/>
                <a:cs typeface="Arial" charset="0"/>
              </a:rPr>
              <a:t>O*NET Online has detailed descriptions of the world of work for use by job seekers, workforce development and HR professionals, students, researchers, and more! Visit the O*NET Online website (http://www.onetonline.org/). Do you think that this website may help you locate career opportunities in Robotics? What types of Robotics career opportunities are listed?</a:t>
            </a:r>
          </a:p>
          <a:p>
            <a:endParaRPr lang="en-US" smtClean="0"/>
          </a:p>
        </p:txBody>
      </p:sp>
      <p:sp>
        <p:nvSpPr>
          <p:cNvPr id="5" name="Slide Number Placeholder 4"/>
          <p:cNvSpPr>
            <a:spLocks noGrp="1"/>
          </p:cNvSpPr>
          <p:nvPr>
            <p:ph type="sldNum" sz="quarter" idx="12"/>
          </p:nvPr>
        </p:nvSpPr>
        <p:spPr/>
        <p:txBody>
          <a:bodyPr/>
          <a:lstStyle/>
          <a:p>
            <a:pPr>
              <a:defRPr/>
            </a:pPr>
            <a:fld id="{183011E8-65BD-48F1-BA13-C0F775862B2F}" type="slidenum">
              <a:rPr lang="en-US" smtClean="0"/>
              <a:pPr>
                <a:defRPr/>
              </a:pPr>
              <a:t>81</a:t>
            </a:fld>
            <a:endParaRPr lang="en-US"/>
          </a:p>
        </p:txBody>
      </p:sp>
      <p:sp>
        <p:nvSpPr>
          <p:cNvPr id="86021" name="Rectangle 18"/>
          <p:cNvSpPr>
            <a:spLocks noGrp="1" noChangeArrowheads="1"/>
          </p:cNvSpPr>
          <p:nvPr>
            <p:ph type="ftr" sz="quarter" idx="11"/>
          </p:nvPr>
        </p:nvSpPr>
        <p:spPr bwMode="auto">
          <a:xfrm>
            <a:off x="0" y="6553200"/>
            <a:ext cx="9144000" cy="1539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rIns="91440" numCol="1" anchorCtr="0" compatLnSpc="1">
            <a:prstTxWarp prst="textNoShape">
              <a:avLst/>
            </a:prstTxWarp>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mtClean="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References (1 of 2)</a:t>
            </a:r>
            <a:endParaRPr lang="en-US" dirty="0"/>
          </a:p>
        </p:txBody>
      </p:sp>
      <p:sp>
        <p:nvSpPr>
          <p:cNvPr id="87043" name="Content Placeholder 2"/>
          <p:cNvSpPr>
            <a:spLocks noGrp="1"/>
          </p:cNvSpPr>
          <p:nvPr>
            <p:ph idx="1"/>
          </p:nvPr>
        </p:nvSpPr>
        <p:spPr>
          <a:xfrm>
            <a:off x="533400" y="1905000"/>
            <a:ext cx="7239000" cy="4846638"/>
          </a:xfrm>
        </p:spPr>
        <p:txBody>
          <a:bodyPr/>
          <a:lstStyle/>
          <a:p>
            <a:r>
              <a:rPr lang="en-US" smtClean="0"/>
              <a:t>ROBOTICS Introduction, Programming, and Projects – Second Edition by James L. Fuller</a:t>
            </a:r>
          </a:p>
          <a:p>
            <a:endParaRPr lang="en-US" smtClean="0"/>
          </a:p>
          <a:p>
            <a:r>
              <a:rPr lang="en-US" smtClean="0"/>
              <a:t>O-NET Online - </a:t>
            </a:r>
            <a:r>
              <a:rPr lang="en-US" smtClean="0">
                <a:hlinkClick r:id="rId2"/>
              </a:rPr>
              <a:t>http://www.onetonline.org</a:t>
            </a:r>
            <a:endParaRPr lang="en-US" smtClean="0"/>
          </a:p>
          <a:p>
            <a:endParaRPr lang="en-US" smtClean="0"/>
          </a:p>
          <a:p>
            <a:r>
              <a:rPr lang="en-US" smtClean="0"/>
              <a:t>ClipArt – </a:t>
            </a:r>
            <a:r>
              <a:rPr lang="en-US" u="sng" smtClean="0">
                <a:hlinkClick r:id="rId3"/>
              </a:rPr>
              <a:t>http://www.clipart.com/en/</a:t>
            </a:r>
            <a:endParaRPr lang="en-US" u="sng" smtClean="0"/>
          </a:p>
          <a:p>
            <a:endParaRPr lang="en-US" u="sng" smtClean="0"/>
          </a:p>
          <a:p>
            <a:r>
              <a:rPr lang="en-US" smtClean="0"/>
              <a:t>Merriam-Webster Online Dictionary - </a:t>
            </a:r>
            <a:r>
              <a:rPr lang="en-US" smtClean="0">
                <a:hlinkClick r:id="rId4"/>
              </a:rPr>
              <a:t>http://www.merriam-webster.com/</a:t>
            </a:r>
            <a:r>
              <a:rPr lang="en-US" smtClean="0"/>
              <a:t> </a:t>
            </a:r>
          </a:p>
          <a:p>
            <a:pPr>
              <a:buFont typeface="Wingdings 2" pitchFamily="18" charset="2"/>
              <a:buNone/>
            </a:pPr>
            <a:endParaRPr lang="en-US" smtClean="0"/>
          </a:p>
          <a:p>
            <a:pPr>
              <a:buFont typeface="Wingdings 2" pitchFamily="18" charset="2"/>
              <a:buNone/>
            </a:pPr>
            <a:endParaRPr lang="en-US" u="sng" smtClean="0"/>
          </a:p>
          <a:p>
            <a:endParaRPr lang="en-US" smtClean="0">
              <a:cs typeface="Arial" charset="0"/>
            </a:endParaRPr>
          </a:p>
          <a:p>
            <a:pPr algn="just"/>
            <a:endParaRPr lang="en-US" smtClean="0">
              <a:cs typeface="Arial" charset="0"/>
            </a:endParaRPr>
          </a:p>
          <a:p>
            <a:pPr algn="just"/>
            <a:endParaRPr lang="en-US" smtClean="0">
              <a:cs typeface="Arial" charset="0"/>
            </a:endParaRPr>
          </a:p>
          <a:p>
            <a:pPr algn="just"/>
            <a:endParaRPr lang="en-US" smtClean="0"/>
          </a:p>
        </p:txBody>
      </p:sp>
      <p:sp>
        <p:nvSpPr>
          <p:cNvPr id="5" name="Slide Number Placeholder 4"/>
          <p:cNvSpPr>
            <a:spLocks noGrp="1"/>
          </p:cNvSpPr>
          <p:nvPr>
            <p:ph type="sldNum" sz="quarter" idx="12"/>
          </p:nvPr>
        </p:nvSpPr>
        <p:spPr/>
        <p:txBody>
          <a:bodyPr/>
          <a:lstStyle/>
          <a:p>
            <a:pPr>
              <a:defRPr/>
            </a:pPr>
            <a:fld id="{971D031F-062E-4DF9-9C87-61C0A25DD1D3}" type="slidenum">
              <a:rPr lang="en-US" smtClean="0"/>
              <a:pPr>
                <a:defRPr/>
              </a:pPr>
              <a:t>82</a:t>
            </a:fld>
            <a:endParaRPr lang="en-US"/>
          </a:p>
        </p:txBody>
      </p:sp>
      <p:sp>
        <p:nvSpPr>
          <p:cNvPr id="87045" name="Rectangle 18"/>
          <p:cNvSpPr>
            <a:spLocks noChangeArrowheads="1"/>
          </p:cNvSpPr>
          <p:nvPr/>
        </p:nvSpPr>
        <p:spPr bwMode="auto">
          <a:xfrm>
            <a:off x="0" y="6465888"/>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References (2 of 2)</a:t>
            </a:r>
            <a:endParaRPr lang="en-US" dirty="0"/>
          </a:p>
        </p:txBody>
      </p:sp>
      <p:sp>
        <p:nvSpPr>
          <p:cNvPr id="88067" name="Content Placeholder 2"/>
          <p:cNvSpPr>
            <a:spLocks noGrp="1"/>
          </p:cNvSpPr>
          <p:nvPr>
            <p:ph idx="1"/>
          </p:nvPr>
        </p:nvSpPr>
        <p:spPr/>
        <p:txBody>
          <a:bodyPr/>
          <a:lstStyle/>
          <a:p>
            <a:r>
              <a:rPr lang="en-US" smtClean="0"/>
              <a:t>FIRST Robotics</a:t>
            </a:r>
          </a:p>
          <a:p>
            <a:pPr>
              <a:buFont typeface="Wingdings 2" pitchFamily="18" charset="2"/>
              <a:buNone/>
            </a:pPr>
            <a:r>
              <a:rPr lang="en-US" smtClean="0">
                <a:hlinkClick r:id="rId2"/>
              </a:rPr>
              <a:t>http://www.usfirst.org/aboutus/first-history</a:t>
            </a:r>
            <a:endParaRPr lang="en-US" smtClean="0"/>
          </a:p>
          <a:p>
            <a:pPr>
              <a:buFont typeface="Wingdings 2" pitchFamily="18" charset="2"/>
              <a:buNone/>
            </a:pPr>
            <a:endParaRPr lang="en-US" smtClean="0"/>
          </a:p>
          <a:p>
            <a:pPr>
              <a:buFont typeface="Wingdings 2" pitchFamily="18" charset="2"/>
              <a:buNone/>
            </a:pPr>
            <a:r>
              <a:rPr lang="en-US" smtClean="0"/>
              <a:t>BEST (Boosting Engineering, Science, and Technology) </a:t>
            </a:r>
            <a:r>
              <a:rPr lang="en-US" smtClean="0">
                <a:hlinkClick r:id="rId3"/>
              </a:rPr>
              <a:t>http://www.bestinc.org/b_history.php</a:t>
            </a:r>
            <a:endParaRPr lang="en-US" smtClean="0"/>
          </a:p>
          <a:p>
            <a:pPr>
              <a:buFont typeface="Wingdings 2" pitchFamily="18" charset="2"/>
              <a:buNone/>
            </a:pPr>
            <a:endParaRPr lang="en-US" u="sng" smtClean="0"/>
          </a:p>
          <a:p>
            <a:endParaRPr lang="en-US" smtClean="0">
              <a:cs typeface="Arial" charset="0"/>
            </a:endParaRPr>
          </a:p>
          <a:p>
            <a:pPr algn="just"/>
            <a:endParaRPr lang="en-US" smtClean="0">
              <a:cs typeface="Arial" charset="0"/>
            </a:endParaRPr>
          </a:p>
          <a:p>
            <a:pPr algn="just"/>
            <a:endParaRPr lang="en-US" smtClean="0">
              <a:cs typeface="Arial" charset="0"/>
            </a:endParaRPr>
          </a:p>
          <a:p>
            <a:pPr algn="just"/>
            <a:endParaRPr lang="en-US" smtClean="0"/>
          </a:p>
        </p:txBody>
      </p:sp>
      <p:sp>
        <p:nvSpPr>
          <p:cNvPr id="5" name="Slide Number Placeholder 4"/>
          <p:cNvSpPr>
            <a:spLocks noGrp="1"/>
          </p:cNvSpPr>
          <p:nvPr>
            <p:ph type="sldNum" sz="quarter" idx="12"/>
          </p:nvPr>
        </p:nvSpPr>
        <p:spPr/>
        <p:txBody>
          <a:bodyPr/>
          <a:lstStyle/>
          <a:p>
            <a:pPr>
              <a:defRPr/>
            </a:pPr>
            <a:fld id="{22BAF7C1-F21F-40C7-B1BE-C1B6AF4BB2C0}" type="slidenum">
              <a:rPr lang="en-US" smtClean="0"/>
              <a:pPr>
                <a:defRPr/>
              </a:pPr>
              <a:t>83</a:t>
            </a:fld>
            <a:endParaRPr lang="en-US" dirty="0"/>
          </a:p>
        </p:txBody>
      </p:sp>
      <p:sp>
        <p:nvSpPr>
          <p:cNvPr id="88069" name="Rectangle 18"/>
          <p:cNvSpPr>
            <a:spLocks noChangeArrowheads="1"/>
          </p:cNvSpPr>
          <p:nvPr/>
        </p:nvSpPr>
        <p:spPr bwMode="auto">
          <a:xfrm>
            <a:off x="0" y="6508750"/>
            <a:ext cx="9144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a:solidFill>
                  <a:srgbClr val="000000"/>
                </a:solidFill>
                <a:latin typeface="Times New Roman" pitchFamily="18" charset="0"/>
                <a:cs typeface="Times New Roman" pitchFamily="18" charset="0"/>
              </a:rPr>
              <a:t>Copyright © Texas Education Agency, 2012. All rights reserved.</a:t>
            </a:r>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p:txBody>
          <a:bodyPr/>
          <a:lstStyle/>
          <a:p>
            <a:pPr>
              <a:defRPr/>
            </a:pPr>
            <a:fld id="{8BBBE630-752D-47D3-97C0-CAFD92E08F51}" type="slidenum">
              <a:rPr lang="en-GB" smtClean="0"/>
              <a:pPr>
                <a:defRPr/>
              </a:pPr>
              <a:t>9</a:t>
            </a:fld>
            <a:endParaRPr lang="en-GB" smtClean="0"/>
          </a:p>
        </p:txBody>
      </p:sp>
      <p:sp>
        <p:nvSpPr>
          <p:cNvPr id="5123" name="Rectangle 1"/>
          <p:cNvSpPr>
            <a:spLocks noGrp="1" noChangeArrowheads="1"/>
          </p:cNvSpPr>
          <p:nvPr>
            <p:ph type="title" idx="4294967295"/>
          </p:nvPr>
        </p:nvSpPr>
        <p:spPr>
          <a:xfrm>
            <a:off x="228600" y="277813"/>
            <a:ext cx="7772400" cy="1143000"/>
          </a:xfrm>
        </p:spPr>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Technical Terms &amp; Definitions (3 of 4)</a:t>
            </a:r>
          </a:p>
        </p:txBody>
      </p:sp>
      <p:sp>
        <p:nvSpPr>
          <p:cNvPr id="15364" name="Rectangle 2"/>
          <p:cNvSpPr>
            <a:spLocks noGrp="1" noChangeArrowheads="1"/>
          </p:cNvSpPr>
          <p:nvPr>
            <p:ph type="body" idx="4294967295"/>
          </p:nvPr>
        </p:nvSpPr>
        <p:spPr>
          <a:xfrm>
            <a:off x="152400" y="1828800"/>
            <a:ext cx="7772400" cy="4191000"/>
          </a:xfrm>
        </p:spPr>
        <p:txBody>
          <a:bodyPr/>
          <a:lstStyle/>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smtClean="0"/>
              <a:t>The terms and definitions listed below are discussed in this lesson. Please review before proceeding with this lesson. </a:t>
            </a:r>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algn="ctr" eaLnBrk="1" hangingPunct="1">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000" smtClean="0">
              <a:latin typeface="Times New Roman" pitchFamily="18" charset="0"/>
              <a:cs typeface="Times New Roman" pitchFamily="18" charset="0"/>
            </a:endParaRPr>
          </a:p>
          <a:p>
            <a:pPr algn="ctr" eaLnBrk="1" hangingPunct="1">
              <a:buFont typeface="Wingdings 2"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000" smtClean="0">
                <a:latin typeface="Times New Roman" pitchFamily="18" charset="0"/>
                <a:cs typeface="Times New Roman" pitchFamily="18" charset="0"/>
              </a:rPr>
              <a:t>Copyright © Texas Education Agency, 2012. All rights reserved.</a:t>
            </a:r>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a:p>
            <a:pPr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smtClean="0"/>
          </a:p>
        </p:txBody>
      </p:sp>
      <p:graphicFrame>
        <p:nvGraphicFramePr>
          <p:cNvPr id="20" name="Table 19"/>
          <p:cNvGraphicFramePr>
            <a:graphicFrameLocks noGrp="1"/>
          </p:cNvGraphicFramePr>
          <p:nvPr/>
        </p:nvGraphicFramePr>
        <p:xfrm>
          <a:off x="457200" y="3124200"/>
          <a:ext cx="7239000" cy="2608263"/>
        </p:xfrm>
        <a:graphic>
          <a:graphicData uri="http://schemas.openxmlformats.org/drawingml/2006/table">
            <a:tbl>
              <a:tblPr firstRow="1" bandRow="1">
                <a:tableStyleId>{5940675A-B579-460E-94D1-54222C63F5DA}</a:tableStyleId>
              </a:tblPr>
              <a:tblGrid>
                <a:gridCol w="3619500"/>
                <a:gridCol w="3619500"/>
              </a:tblGrid>
              <a:tr h="504933">
                <a:tc>
                  <a:txBody>
                    <a:bodyPr/>
                    <a:lstStyle/>
                    <a:p>
                      <a:pPr algn="ctr"/>
                      <a:r>
                        <a:rPr lang="en-US" sz="2400" b="1" dirty="0" smtClean="0">
                          <a:latin typeface="Arial" pitchFamily="34" charset="0"/>
                          <a:cs typeface="Arial" pitchFamily="34" charset="0"/>
                        </a:rPr>
                        <a:t>Terms</a:t>
                      </a:r>
                      <a:endParaRPr lang="en-US" sz="2400" b="1" dirty="0">
                        <a:latin typeface="Arial" pitchFamily="34" charset="0"/>
                        <a:cs typeface="Arial" pitchFamily="34" charset="0"/>
                      </a:endParaRPr>
                    </a:p>
                  </a:txBody>
                  <a:tcPr marT="45725" marB="45725"/>
                </a:tc>
                <a:tc>
                  <a:txBody>
                    <a:bodyPr/>
                    <a:lstStyle/>
                    <a:p>
                      <a:pPr algn="ctr"/>
                      <a:r>
                        <a:rPr lang="en-US" sz="2400" b="1" dirty="0" smtClean="0">
                          <a:latin typeface="Arial" pitchFamily="34" charset="0"/>
                          <a:cs typeface="Arial" pitchFamily="34" charset="0"/>
                        </a:rPr>
                        <a:t>Definitions</a:t>
                      </a:r>
                      <a:endParaRPr lang="en-US" sz="2400" b="1" dirty="0">
                        <a:latin typeface="Arial" pitchFamily="34" charset="0"/>
                        <a:cs typeface="Arial" pitchFamily="34" charset="0"/>
                      </a:endParaRPr>
                    </a:p>
                  </a:txBody>
                  <a:tcPr marT="45725" marB="45725"/>
                </a:tc>
              </a:tr>
              <a:tr h="2103330">
                <a:tc>
                  <a:txBody>
                    <a:bodyPr/>
                    <a:lstStyle/>
                    <a:p>
                      <a:pPr algn="l">
                        <a:spcBef>
                          <a:spcPts val="550"/>
                        </a:spcBef>
                        <a:buClr>
                          <a:srgbClr val="B2B2B2"/>
                        </a:buClr>
                        <a:buSzPct val="9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dirty="0" smtClean="0">
                          <a:solidFill>
                            <a:srgbClr val="000000"/>
                          </a:solidFill>
                          <a:latin typeface="Arial" pitchFamily="34" charset="0"/>
                          <a:cs typeface="Arial" pitchFamily="34" charset="0"/>
                        </a:rPr>
                        <a:t>History</a:t>
                      </a:r>
                      <a:endParaRPr lang="en-GB" sz="2200" dirty="0">
                        <a:solidFill>
                          <a:srgbClr val="000000"/>
                        </a:solidFill>
                        <a:latin typeface="Arial" pitchFamily="34" charset="0"/>
                        <a:cs typeface="Arial" pitchFamily="34" charset="0"/>
                      </a:endParaRP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baseline="0" dirty="0" smtClean="0">
                          <a:solidFill>
                            <a:srgbClr val="000000"/>
                          </a:solidFill>
                          <a:latin typeface="Arial" pitchFamily="34" charset="0"/>
                          <a:cs typeface="Arial" pitchFamily="34" charset="0"/>
                        </a:rPr>
                        <a:t>is a branch of knowledge that records and explains past events &lt;robotics history&gt;.</a:t>
                      </a:r>
                      <a:endParaRPr lang="en-GB" sz="2200" dirty="0" smtClean="0">
                        <a:solidFill>
                          <a:srgbClr val="000000"/>
                        </a:solidFill>
                        <a:latin typeface="Arial" pitchFamily="34" charset="0"/>
                        <a:cs typeface="Arial" pitchFamily="34" charset="0"/>
                      </a:endParaRPr>
                    </a:p>
                  </a:txBody>
                  <a:tcPr marT="45725" marB="45725"/>
                </a:tc>
              </a:tr>
            </a:tbl>
          </a:graphicData>
        </a:graphic>
      </p:graphicFrame>
    </p:spTree>
  </p:cSld>
  <p:clrMapOvr>
    <a:masterClrMapping/>
  </p:clrMapOvr>
  <p:transition spd="med">
    <p:wipe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introduction&amp;quot;&quot;/&gt;&lt;property id=&quot;20307&quot; value=&quot;257&quot;/&gt;&lt;/object&gt;&lt;object type=&quot;3&quot; unique_id=&quot;10006&quot;&gt;&lt;property id=&quot;20148&quot; value=&quot;5&quot;/&gt;&lt;property id=&quot;20300&quot; value=&quot;Slide 3 - &amp;quot;Technical communication&amp;quot;&quot;/&gt;&lt;property id=&quot;20307&quot; value=&quot;270&quot;/&gt;&lt;/object&gt;&lt;object type=&quot;3&quot; unique_id=&quot;10007&quot;&gt;&lt;property id=&quot;20148&quot; value=&quot;5&quot;/&gt;&lt;property id=&quot;20300&quot; value=&quot;Slide 4 - &amp;quot;LESSON SECTIONS&amp;quot;&quot;/&gt;&lt;property id=&quot;20307&quot; value=&quot;271&quot;/&gt;&lt;/object&gt;&lt;object type=&quot;3&quot; unique_id=&quot;10008&quot;&gt;&lt;property id=&quot;20148&quot; value=&quot;5&quot;/&gt;&lt;property id=&quot;20300&quot; value=&quot;Slide 5 - &amp;quot;SECTION I - Objectives&amp;quot;&quot;/&gt;&lt;property id=&quot;20307&quot; value=&quot;272&quot;/&gt;&lt;/object&gt;&lt;object type=&quot;3&quot; unique_id=&quot;10009&quot;&gt;&lt;property id=&quot;20148&quot; value=&quot;5&quot;/&gt;&lt;property id=&quot;20300&quot; value=&quot;Slide 6 - &amp;quot;SECTION I – Evolution of Robotics VIDEO&amp;quot;&quot;/&gt;&lt;property id=&quot;20307&quot; value=&quot;374&quot;/&gt;&lt;/object&gt;&lt;object type=&quot;3&quot; unique_id=&quot;10010&quot;&gt;&lt;property id=&quot;20148&quot; value=&quot;5&quot;/&gt;&lt;property id=&quot;20300&quot; value=&quot;Slide 7 - &amp;quot;Technical Terms &amp;amp; Definitions (1 of 4)&amp;quot;&quot;/&gt;&lt;property id=&quot;20307&quot; value=&quot;303&quot;/&gt;&lt;/object&gt;&lt;object type=&quot;3&quot; unique_id=&quot;10011&quot;&gt;&lt;property id=&quot;20148&quot; value=&quot;5&quot;/&gt;&lt;property id=&quot;20300&quot; value=&quot;Slide 8 - &amp;quot;Technical Terms &amp;amp; Definitions (2 of 4)&amp;quot;&quot;/&gt;&lt;property id=&quot;20307&quot; value=&quot;380&quot;/&gt;&lt;/object&gt;&lt;object type=&quot;3&quot; unique_id=&quot;10012&quot;&gt;&lt;property id=&quot;20148&quot; value=&quot;5&quot;/&gt;&lt;property id=&quot;20300&quot; value=&quot;Slide 9 - &amp;quot;Technical Terms &amp;amp; Definitions (3 of 4)&amp;quot;&quot;/&gt;&lt;property id=&quot;20307&quot; value=&quot;276&quot;/&gt;&lt;/object&gt;&lt;object type=&quot;3&quot; unique_id=&quot;10013&quot;&gt;&lt;property id=&quot;20148&quot; value=&quot;5&quot;/&gt;&lt;property id=&quot;20300&quot; value=&quot;Slide 10 - &amp;quot;Technical Terms &amp;amp; Definitions (4 of 4)&amp;quot;&quot;/&gt;&lt;property id=&quot;20307&quot; value=&quot;277&quot;/&gt;&lt;/object&gt;&lt;object type=&quot;3&quot; unique_id=&quot;10014&quot;&gt;&lt;property id=&quot;20148&quot; value=&quot;5&quot;/&gt;&lt;property id=&quot;20300&quot; value=&quot;Slide 11 - &amp;quot;SECTION I – Evolution of Robotics&amp;quot;&quot;/&gt;&lt;property id=&quot;20307&quot; value=&quot;278&quot;/&gt;&lt;/object&gt;&lt;object type=&quot;3&quot; unique_id=&quot;10015&quot;&gt;&lt;property id=&quot;20148&quot; value=&quot;5&quot;/&gt;&lt;property id=&quot;20300&quot; value=&quot;Slide 12 - &amp;quot;SECTION I – Evolution of Robotics&amp;quot;&quot;/&gt;&lt;property id=&quot;20307&quot; value=&quot;279&quot;/&gt;&lt;/object&gt;&lt;object type=&quot;3&quot; unique_id=&quot;10016&quot;&gt;&lt;property id=&quot;20148&quot; value=&quot;5&quot;/&gt;&lt;property id=&quot;20300&quot; value=&quot;Slide 13 - &amp;quot;SECTION I – Evolution of Robotics (1 of 10)&amp;quot;&quot;/&gt;&lt;property id=&quot;20307&quot; value=&quot;295&quot;/&gt;&lt;/object&gt;&lt;object type=&quot;3&quot; unique_id=&quot;10017&quot;&gt;&lt;property id=&quot;20148&quot; value=&quot;5&quot;/&gt;&lt;property id=&quot;20300&quot; value=&quot;Slide 14 - &amp;quot;Evolution of Robotics – &amp;#x0D;&amp;#x0A;The ABACUS&amp;quot;&quot;/&gt;&lt;property id=&quot;20307&quot; value=&quot;311&quot;/&gt;&lt;/object&gt;&lt;object type=&quot;3&quot; unique_id=&quot;10018&quot;&gt;&lt;property id=&quot;20148&quot; value=&quot;5&quot;/&gt;&lt;property id=&quot;20300&quot; value=&quot;Slide 15 - &amp;quot;Evolution of Robotics – &amp;#x0D;&amp;#x0A;charles babbage – difference engine&amp;quot;&quot;/&gt;&lt;property id=&quot;20307&quot; value=&quot;312&quot;/&gt;&lt;/object&gt;&lt;object type=&quot;3&quot; unique_id=&quot;10019&quot;&gt;&lt;property id=&quot;20148&quot; value=&quot;5&quot;/&gt;&lt;property id=&quot;20300&quot; value=&quot;Slide 16 - &amp;quot;SECTION I – Evolution of Robotics (2 of 10)&amp;quot;&quot;/&gt;&lt;property id=&quot;20307&quot; value=&quot;296&quot;/&gt;&lt;/object&gt;&lt;object type=&quot;3&quot; unique_id=&quot;10020&quot;&gt;&lt;property id=&quot;20148&quot; value=&quot;5&quot;/&gt;&lt;property id=&quot;20300&quot; value=&quot;Slide 17 - &amp;quot;Evolution of Robotics - Herman Hollerith - Punch Cards &amp;quot;&quot;/&gt;&lt;property id=&quot;20307&quot; value=&quot;313&quot;/&gt;&lt;/object&gt;&lt;object type=&quot;3&quot; unique_id=&quot;10021&quot;&gt;&lt;property id=&quot;20148&quot; value=&quot;5&quot;/&gt;&lt;property id=&quot;20300&quot; value=&quot;Slide 18 - &amp;quot;SECTION I – Evolution of Robotics (3 of 10)&amp;quot;&quot;/&gt;&lt;property id=&quot;20307&quot; value=&quot;297&quot;/&gt;&lt;/object&gt;&lt;object type=&quot;3&quot; unique_id=&quot;10022&quot;&gt;&lt;property id=&quot;20148&quot; value=&quot;5&quot;/&gt;&lt;property id=&quot;20300&quot; value=&quot;Slide 19 - &amp;quot;Evolution of Robotics –ENIAC electronic computer&amp;quot;&quot;/&gt;&lt;property id=&quot;20307&quot; value=&quot;314&quot;/&gt;&lt;/object&gt;&lt;object type=&quot;3&quot; unique_id=&quot;10023&quot;&gt;&lt;property id=&quot;20148&quot; value=&quot;5&quot;/&gt;&lt;property id=&quot;20300&quot; value=&quot;Slide 20 - &amp;quot;SECTION I – Evolution of Robotics (4 of 10)&amp;quot;&quot;/&gt;&lt;property id=&quot;20307&quot; value=&quot;298&quot;/&gt;&lt;/object&gt;&lt;object type=&quot;3&quot; unique_id=&quot;10024&quot;&gt;&lt;property id=&quot;20148&quot; value=&quot;5&quot;/&gt;&lt;property id=&quot;20300&quot; value=&quot;Slide 21 - &amp;quot;Evolution of Robotics – unimate robot&amp;quot;&quot;/&gt;&lt;property id=&quot;20307&quot; value=&quot;315&quot;/&gt;&lt;/object&gt;&lt;object type=&quot;3&quot; unique_id=&quot;10025&quot;&gt;&lt;property id=&quot;20148&quot; value=&quot;5&quot;/&gt;&lt;property id=&quot;20300&quot; value=&quot;Slide 22 - &amp;quot;SECTION I – Evolution of Robotics (5 of 10)&amp;quot;&quot;/&gt;&lt;property id=&quot;20307&quot; value=&quot;300&quot;/&gt;&lt;/object&gt;&lt;object type=&quot;3&quot; unique_id=&quot;10026&quot;&gt;&lt;property id=&quot;20148&quot; value=&quot;5&quot;/&gt;&lt;property id=&quot;20300&quot; value=&quot;Slide 23 - &amp;quot;Evolution of Robotics – Artificial intelligence &amp;#x0D;&amp;#x0A;research laboratories&amp;quot;&quot;/&gt;&lt;property id=&quot;20307&quot; value=&quot;316&quot;/&gt;&lt;/object&gt;&lt;object type=&quot;3&quot; unique_id=&quot;10027&quot;&gt;&lt;property id=&quot;20148&quot; value=&quot;5&quot;/&gt;&lt;property id=&quot;20300&quot; value=&quot;Slide 24 - &amp;quot;SECTION I – Evolution of Robotics (6 of 10)&amp;quot;&quot;/&gt;&lt;property id=&quot;20307&quot; value=&quot;299&quot;/&gt;&lt;/object&gt;&lt;object type=&quot;3&quot; unique_id=&quot;10028&quot;&gt;&lt;property id=&quot;20148&quot; value=&quot;5&quot;/&gt;&lt;property id=&quot;20300&quot; value=&quot;Slide 25 - &amp;quot;Evolution of Robotics – Carnegie mellon university&amp;quot;&quot;/&gt;&lt;property id=&quot;20307&quot; value=&quot;317&quot;/&gt;&lt;/object&gt;&lt;object type=&quot;3&quot; unique_id=&quot;10029&quot;&gt;&lt;property id=&quot;20148&quot; value=&quot;5&quot;/&gt;&lt;property id=&quot;20300&quot; value=&quot;Slide 26 - &amp;quot;SECTION I – Evolution of Robotics (7 of 10)&amp;quot;&quot;/&gt;&lt;property id=&quot;20307&quot; value=&quot;301&quot;/&gt;&lt;/object&gt;&lt;object type=&quot;3&quot; unique_id=&quot;10030&quot;&gt;&lt;property id=&quot;20148&quot; value=&quot;5&quot;/&gt;&lt;property id=&quot;20300&quot; value=&quot;Slide 27 - &amp;quot;Evolution of Robotics - FIRST&amp;quot;&quot;/&gt;&lt;property id=&quot;20307&quot; value=&quot;318&quot;/&gt;&lt;/object&gt;&lt;object type=&quot;3&quot; unique_id=&quot;10031&quot;&gt;&lt;property id=&quot;20148&quot; value=&quot;5&quot;/&gt;&lt;property id=&quot;20300&quot; value=&quot;Slide 28 - &amp;quot;Evolution of Robotics - BEST&amp;quot;&quot;/&gt;&lt;property id=&quot;20307&quot; value=&quot;319&quot;/&gt;&lt;/object&gt;&lt;object type=&quot;3&quot; unique_id=&quot;10032&quot;&gt;&lt;property id=&quot;20148&quot; value=&quot;5&quot;/&gt;&lt;property id=&quot;20300&quot; value=&quot;Slide 29 - &amp;quot;SECTION I – Evolution of Robotics (8 of 10)&amp;quot;&quot;/&gt;&lt;property id=&quot;20307&quot; value=&quot;305&quot;/&gt;&lt;/object&gt;&lt;object type=&quot;3&quot; unique_id=&quot;10033&quot;&gt;&lt;property id=&quot;20148&quot; value=&quot;5&quot;/&gt;&lt;property id=&quot;20300&quot; value=&quot;Slide 30 - &amp;quot;Evolution of Robotics - NASA&amp;quot;&quot;/&gt;&lt;property id=&quot;20307&quot; value=&quot;322&quot;/&gt;&lt;/object&gt;&lt;object type=&quot;3&quot; unique_id=&quot;10034&quot;&gt;&lt;property id=&quot;20148&quot; value=&quot;5&quot;/&gt;&lt;property id=&quot;20300&quot; value=&quot;Slide 31 - &amp;quot;SECTION I – Evolution of Robotics (9 of 10)&amp;quot;&quot;/&gt;&lt;property id=&quot;20307&quot; value=&quot;309&quot;/&gt;&lt;/object&gt;&lt;object type=&quot;3&quot; unique_id=&quot;10035&quot;&gt;&lt;property id=&quot;20148&quot; value=&quot;5&quot;/&gt;&lt;property id=&quot;20300&quot; value=&quot;Slide 32 - &amp;quot;Evolution of Robotics - BOSS&amp;quot;&quot;/&gt;&lt;property id=&quot;20307&quot; value=&quot;323&quot;/&gt;&lt;/object&gt;&lt;object type=&quot;3&quot; unique_id=&quot;10036&quot;&gt;&lt;property id=&quot;20148&quot; value=&quot;5&quot;/&gt;&lt;property id=&quot;20300&quot; value=&quot;Slide 33 - &amp;quot;SECTION I – Evolution of Robotics (10 of 10)&amp;quot;&quot;/&gt;&lt;property id=&quot;20307&quot; value=&quot;310&quot;/&gt;&lt;/object&gt;&lt;object type=&quot;3&quot; unique_id=&quot;10037&quot;&gt;&lt;property id=&quot;20148&quot; value=&quot;5&quot;/&gt;&lt;property id=&quot;20300&quot; value=&quot;Slide 34 - &amp;quot;SECTION I – Evolution of Robotics &amp;quot;&quot;/&gt;&lt;property id=&quot;20307&quot; value=&quot;280&quot;/&gt;&lt;/object&gt;&lt;object type=&quot;3&quot; unique_id=&quot;10038&quot;&gt;&lt;property id=&quot;20148&quot; value=&quot;5&quot;/&gt;&lt;property id=&quot;20300&quot; value=&quot;Slide 35 - &amp;quot;section 2 - Objectives&amp;quot;&quot;/&gt;&lt;property id=&quot;20307&quot; value=&quot;273&quot;/&gt;&lt;/object&gt;&lt;object type=&quot;3&quot; unique_id=&quot;10039&quot;&gt;&lt;property id=&quot;20148&quot; value=&quot;5&quot;/&gt;&lt;property id=&quot;20300&quot; value=&quot;Slide 36 - &amp;quot;Technical Terms &amp;amp; Definitions&amp;quot;&quot;/&gt;&lt;property id=&quot;20307&quot; value=&quot;282&quot;/&gt;&lt;/object&gt;&lt;object type=&quot;3&quot; unique_id=&quot;10040&quot;&gt;&lt;property id=&quot;20148&quot; value=&quot;5&quot;/&gt;&lt;property id=&quot;20300&quot; value=&quot;Slide 37 - &amp;quot;SECTION 2 – Classification of robots&amp;quot;&quot;/&gt;&lt;property id=&quot;20307&quot; value=&quot;290&quot;/&gt;&lt;/object&gt;&lt;object type=&quot;3&quot; unique_id=&quot;10041&quot;&gt;&lt;property id=&quot;20148&quot; value=&quot;5&quot;/&gt;&lt;property id=&quot;20300&quot; value=&quot;Slide 38 - &amp;quot;SECTION 2 – Classification of robots&amp;quot;&quot;/&gt;&lt;property id=&quot;20307&quot; value=&quot;325&quot;/&gt;&lt;/object&gt;&lt;object type=&quot;3&quot; unique_id=&quot;10042&quot;&gt;&lt;property id=&quot;20148&quot; value=&quot;5&quot;/&gt;&lt;property id=&quot;20300&quot; value=&quot;Slide 39 - &amp;quot;SECTION 2 – Classification of robots&amp;quot;&quot;/&gt;&lt;property id=&quot;20307&quot; value=&quot;326&quot;/&gt;&lt;/object&gt;&lt;object type=&quot;3&quot; unique_id=&quot;10043&quot;&gt;&lt;property id=&quot;20148&quot; value=&quot;5&quot;/&gt;&lt;property id=&quot;20300&quot; value=&quot;Slide 40 - &amp;quot;SECTION 2 – Classification of robots&amp;quot;&quot;/&gt;&lt;property id=&quot;20307&quot; value=&quot;294&quot;/&gt;&lt;/object&gt;&lt;object type=&quot;3&quot; unique_id=&quot;10044&quot;&gt;&lt;property id=&quot;20148&quot; value=&quot;5&quot;/&gt;&lt;property id=&quot;20300&quot; value=&quot;Slide 41 - &amp;quot;Classification of robots – Types of Robots&amp;quot;&quot;/&gt;&lt;property id=&quot;20307&quot; value=&quot;344&quot;/&gt;&lt;/object&gt;&lt;object type=&quot;3&quot; unique_id=&quot;10045&quot;&gt;&lt;property id=&quot;20148&quot; value=&quot;5&quot;/&gt;&lt;property id=&quot;20300&quot; value=&quot;Slide 42 - &amp;quot;Classification of robots – Arm Configuration (1 of 5)&amp;quot;&quot;/&gt;&lt;property id=&quot;20307&quot; value=&quot;342&quot;/&gt;&lt;/object&gt;&lt;object type=&quot;3&quot; unique_id=&quot;10046&quot;&gt;&lt;property id=&quot;20148&quot; value=&quot;5&quot;/&gt;&lt;property id=&quot;20300&quot; value=&quot;Slide 43 - &amp;quot;Classification of robots – Arm Configuration (2 of 5)&amp;quot;&quot;/&gt;&lt;property id=&quot;20307&quot; value=&quot;341&quot;/&gt;&lt;/object&gt;&lt;object type=&quot;3&quot; unique_id=&quot;10047&quot;&gt;&lt;property id=&quot;20148&quot; value=&quot;5&quot;/&gt;&lt;property id=&quot;20300&quot; value=&quot;Slide 44 - &amp;quot;Classification of robots – Arm Configuration (3 of 5)&amp;quot;&quot;/&gt;&lt;property id=&quot;20307&quot; value=&quot;343&quot;/&gt;&lt;/object&gt;&lt;object type=&quot;3&quot; unique_id=&quot;10048&quot;&gt;&lt;property id=&quot;20148&quot; value=&quot;5&quot;/&gt;&lt;property id=&quot;20300&quot; value=&quot;Slide 45 - &amp;quot;Classification of robots – Arm Configuration (4 of 5)&amp;quot;&quot;/&gt;&lt;property id=&quot;20307&quot; value=&quot;346&quot;/&gt;&lt;/object&gt;&lt;object type=&quot;3&quot; unique_id=&quot;10049&quot;&gt;&lt;property id=&quot;20148&quot; value=&quot;5&quot;/&gt;&lt;property id=&quot;20300&quot; value=&quot;Slide 46 - &amp;quot;Classification of robots – Arm Configuration (5 of 5)&amp;quot;&quot;/&gt;&lt;property id=&quot;20307&quot; value=&quot;345&quot;/&gt;&lt;/object&gt;&lt;object type=&quot;3&quot; unique_id=&quot;10050&quot;&gt;&lt;property id=&quot;20148&quot; value=&quot;5&quot;/&gt;&lt;property id=&quot;20300&quot; value=&quot;Slide 47 - &amp;quot;SECTION 2 – Classification of robots&amp;quot;&quot;/&gt;&lt;property id=&quot;20307&quot; value=&quot;330&quot;/&gt;&lt;/object&gt;&lt;object type=&quot;3&quot; unique_id=&quot;10051&quot;&gt;&lt;property id=&quot;20148&quot; value=&quot;5&quot;/&gt;&lt;property id=&quot;20300&quot; value=&quot;Slide 48 - &amp;quot;Classification of robots – Controller (1 of 3)&amp;quot;&quot;/&gt;&lt;property id=&quot;20307&quot; value=&quot;347&quot;/&gt;&lt;/object&gt;&lt;object type=&quot;3&quot; unique_id=&quot;10052&quot;&gt;&lt;property id=&quot;20148&quot; value=&quot;5&quot;/&gt;&lt;property id=&quot;20300&quot; value=&quot;Slide 49 - &amp;quot;Classification of robots – Controller (2 of 3)&amp;quot;&quot;/&gt;&lt;property id=&quot;20307&quot; value=&quot;348&quot;/&gt;&lt;/object&gt;&lt;object type=&quot;3&quot; unique_id=&quot;10053&quot;&gt;&lt;property id=&quot;20148&quot; value=&quot;5&quot;/&gt;&lt;property id=&quot;20300&quot; value=&quot;Slide 50 - &amp;quot;Classification of robots – Controller (3 of 3)&amp;quot;&quot;/&gt;&lt;property id=&quot;20307&quot; value=&quot;349&quot;/&gt;&lt;/object&gt;&lt;object type=&quot;3&quot; unique_id=&quot;10054&quot;&gt;&lt;property id=&quot;20148&quot; value=&quot;5&quot;/&gt;&lt;property id=&quot;20300&quot; value=&quot;Slide 51 - &amp;quot;SECTION 2 – Classification of robots&amp;quot;&quot;/&gt;&lt;property id=&quot;20307&quot; value=&quot;331&quot;/&gt;&lt;/object&gt;&lt;object type=&quot;3&quot; unique_id=&quot;10055&quot;&gt;&lt;property id=&quot;20148&quot; value=&quot;5&quot;/&gt;&lt;property id=&quot;20300&quot; value=&quot;Slide 52 - &amp;quot;Classification of robots – Electrical Power supply (1 of 3)&amp;quot;&quot;/&gt;&lt;property id=&quot;20307&quot; value=&quot;350&quot;/&gt;&lt;/object&gt;&lt;object type=&quot;3&quot; unique_id=&quot;10056&quot;&gt;&lt;property id=&quot;20148&quot; value=&quot;5&quot;/&gt;&lt;property id=&quot;20300&quot; value=&quot;Slide 53 - &amp;quot;Classification of robots – Pneumatic Power supply (2 of 3)&amp;quot;&quot;/&gt;&lt;property id=&quot;20307&quot; value=&quot;351&quot;/&gt;&lt;/object&gt;&lt;object type=&quot;3&quot; unique_id=&quot;10057&quot;&gt;&lt;property id=&quot;20148&quot; value=&quot;5&quot;/&gt;&lt;property id=&quot;20300&quot; value=&quot;Slide 54 - &amp;quot;Classification of robots – Hydraulic Power supply (3 of 3)&amp;quot;&quot;/&gt;&lt;property id=&quot;20307&quot; value=&quot;352&quot;/&gt;&lt;/object&gt;&lt;object type=&quot;3&quot; unique_id=&quot;10058&quot;&gt;&lt;property id=&quot;20148&quot; value=&quot;5&quot;/&gt;&lt;property id=&quot;20300&quot; value=&quot;Slide 55 - &amp;quot;SECTION 2 – Classification of robots&amp;quot;&quot;/&gt;&lt;property id=&quot;20307&quot; value=&quot;332&quot;/&gt;&lt;/object&gt;&lt;object type=&quot;3&quot; unique_id=&quot;10059&quot;&gt;&lt;property id=&quot;20148&quot; value=&quot;5&quot;/&gt;&lt;property id=&quot;20300&quot; value=&quot;Slide 56 - &amp;quot;Classification of robots – TECHNOLOGY (1 of 3)&amp;quot;&quot;/&gt;&lt;property id=&quot;20307&quot; value=&quot;354&quot;/&gt;&lt;/object&gt;&lt;object type=&quot;3&quot; unique_id=&quot;10060&quot;&gt;&lt;property id=&quot;20148&quot; value=&quot;5&quot;/&gt;&lt;property id=&quot;20300&quot; value=&quot;Slide 57 - &amp;quot;Classification of robots – TECHNOLOGY (2 of 3)&amp;quot;&quot;/&gt;&lt;property id=&quot;20307&quot; value=&quot;355&quot;/&gt;&lt;/object&gt;&lt;object type=&quot;3&quot; unique_id=&quot;10061&quot;&gt;&lt;property id=&quot;20148&quot; value=&quot;5&quot;/&gt;&lt;property id=&quot;20300&quot; value=&quot;Slide 58 - &amp;quot;Classification of robots – TECHNOLOGY (3 of 3)&amp;quot;&quot;/&gt;&lt;property id=&quot;20307&quot; value=&quot;356&quot;/&gt;&lt;/object&gt;&lt;object type=&quot;3&quot; unique_id=&quot;10062&quot;&gt;&lt;property id=&quot;20148&quot; value=&quot;5&quot;/&gt;&lt;property id=&quot;20300&quot; value=&quot;Slide 59 - &amp;quot;SECTION 2 – Classification of robots&amp;quot;&quot;/&gt;&lt;property id=&quot;20307&quot; value=&quot;333&quot;/&gt;&lt;/object&gt;&lt;object type=&quot;3&quot; unique_id=&quot;10063&quot;&gt;&lt;property id=&quot;20148&quot; value=&quot;5&quot;/&gt;&lt;property id=&quot;20300&quot; value=&quot;Slide 60 - &amp;quot;SECTION 2 – Classification of robots (1 of 10)&amp;quot;&quot;/&gt;&lt;property id=&quot;20307&quot; value=&quot;334&quot;/&gt;&lt;/object&gt;&lt;object type=&quot;3&quot; unique_id=&quot;10064&quot;&gt;&lt;property id=&quot;20148&quot; value=&quot;5&quot;/&gt;&lt;property id=&quot;20300&quot; value=&quot;Slide 61 - &amp;quot;SECTION 2 – Classification of robots (2 of 10)&amp;quot;&quot;/&gt;&lt;property id=&quot;20307&quot; value=&quot;358&quot;/&gt;&lt;/object&gt;&lt;object type=&quot;3&quot; unique_id=&quot;10065&quot;&gt;&lt;property id=&quot;20148&quot; value=&quot;5&quot;/&gt;&lt;property id=&quot;20300&quot; value=&quot;Slide 62 - &amp;quot;SECTION 2 – Classification of robots (3 of 10)&amp;quot;&quot;/&gt;&lt;property id=&quot;20307&quot; value=&quot;357&quot;/&gt;&lt;/object&gt;&lt;object type=&quot;3&quot; unique_id=&quot;10066&quot;&gt;&lt;property id=&quot;20148&quot; value=&quot;5&quot;/&gt;&lt;property id=&quot;20300&quot; value=&quot;Slide 63 - &amp;quot;SECTION 2 - Classification of robots (4 of 10)&amp;quot;&quot;/&gt;&lt;property id=&quot;20307&quot; value=&quot;363&quot;/&gt;&lt;/object&gt;&lt;object type=&quot;3&quot; unique_id=&quot;10067&quot;&gt;&lt;property id=&quot;20148&quot; value=&quot;5&quot;/&gt;&lt;property id=&quot;20300&quot; value=&quot;Slide 64 - &amp;quot;SECTION 2 – Classification of robots (5 of 10)&amp;quot;&quot;/&gt;&lt;property id=&quot;20307&quot; value=&quot;359&quot;/&gt;&lt;/object&gt;&lt;object type=&quot;3&quot; unique_id=&quot;10068&quot;&gt;&lt;property id=&quot;20148&quot; value=&quot;5&quot;/&gt;&lt;property id=&quot;20300&quot; value=&quot;Slide 65 - &amp;quot;SECTION 2 - Classification of robots (6 of 10)&amp;quot;&quot;/&gt;&lt;property id=&quot;20307&quot; value=&quot;364&quot;/&gt;&lt;/object&gt;&lt;object type=&quot;3&quot; unique_id=&quot;10069&quot;&gt;&lt;property id=&quot;20148&quot; value=&quot;5&quot;/&gt;&lt;property id=&quot;20300&quot; value=&quot;Slide 66 - &amp;quot;SECTION 2 – Classification of robots (7 of 10)&amp;quot;&quot;/&gt;&lt;property id=&quot;20307&quot; value=&quot;362&quot;/&gt;&lt;/object&gt;&lt;object type=&quot;3&quot; unique_id=&quot;10070&quot;&gt;&lt;property id=&quot;20148&quot; value=&quot;5&quot;/&gt;&lt;property id=&quot;20300&quot; value=&quot;Slide 67 - &amp;quot;SECTION 2 - Classification of robots (8 of 10)&amp;quot;&quot;/&gt;&lt;property id=&quot;20307&quot; value=&quot;368&quot;/&gt;&lt;/object&gt;&lt;object type=&quot;3&quot; unique_id=&quot;10071&quot;&gt;&lt;property id=&quot;20148&quot; value=&quot;5&quot;/&gt;&lt;property id=&quot;20300&quot; value=&quot;Slide 68 - &amp;quot;SECTION 2 – Classification of robots (9 of 10)&amp;quot;&quot;/&gt;&lt;property id=&quot;20307&quot; value=&quot;365&quot;/&gt;&lt;/object&gt;&lt;object type=&quot;3&quot; unique_id=&quot;10072&quot;&gt;&lt;property id=&quot;20148&quot; value=&quot;5&quot;/&gt;&lt;property id=&quot;20300&quot; value=&quot;Slide 69 - &amp;quot;SECTION 2 – Classification of robots (10 of 10)&amp;quot;&quot;/&gt;&lt;property id=&quot;20307&quot; value=&quot;366&quot;/&gt;&lt;/object&gt;&lt;object type=&quot;3&quot; unique_id=&quot;10073&quot;&gt;&lt;property id=&quot;20148&quot; value=&quot;5&quot;/&gt;&lt;property id=&quot;20300&quot; value=&quot;Slide 70 - &amp;quot;SECTION 2 – Classification of robots (1 of 5)&amp;quot;&quot;/&gt;&lt;property id=&quot;20307&quot; value=&quot;353&quot;/&gt;&lt;/object&gt;&lt;object type=&quot;3&quot; unique_id=&quot;10074&quot;&gt;&lt;property id=&quot;20148&quot; value=&quot;5&quot;/&gt;&lt;property id=&quot;20300&quot; value=&quot;Slide 71 - &amp;quot;SECTION 2 – Classification of robots (2 of 5)&amp;quot;&quot;/&gt;&lt;property id=&quot;20307&quot; value=&quot;369&quot;/&gt;&lt;/object&gt;&lt;object type=&quot;3&quot; unique_id=&quot;10075&quot;&gt;&lt;property id=&quot;20148&quot; value=&quot;5&quot;/&gt;&lt;property id=&quot;20300&quot; value=&quot;Slide 72 - &amp;quot;SECTION 2 – Classification of robots (3 of 5)&amp;quot;&quot;/&gt;&lt;property id=&quot;20307&quot; value=&quot;372&quot;/&gt;&lt;/object&gt;&lt;object type=&quot;3&quot; unique_id=&quot;10076&quot;&gt;&lt;property id=&quot;20148&quot; value=&quot;5&quot;/&gt;&lt;property id=&quot;20300&quot; value=&quot;Slide 73 - &amp;quot;SECTION 2 – Classification of robots (4 of 5)&amp;quot;&quot;/&gt;&lt;property id=&quot;20307&quot; value=&quot;371&quot;/&gt;&lt;/object&gt;&lt;object type=&quot;3&quot; unique_id=&quot;10077&quot;&gt;&lt;property id=&quot;20148&quot; value=&quot;5&quot;/&gt;&lt;property id=&quot;20300&quot; value=&quot;Slide 74 - &amp;quot;SECTION 2 – Classification of robots (5 of 5)&amp;quot;&quot;/&gt;&lt;property id=&quot;20307&quot; value=&quot;370&quot;/&gt;&lt;/object&gt;&lt;object type=&quot;3&quot; unique_id=&quot;10078&quot;&gt;&lt;property id=&quot;20148&quot; value=&quot;5&quot;/&gt;&lt;property id=&quot;20300&quot; value=&quot;Slide 75 - &amp;quot;SECTION 2 – Classification of robots&amp;quot;&quot;/&gt;&lt;property id=&quot;20307&quot; value=&quot;373&quot;/&gt;&lt;/object&gt;&lt;object type=&quot;3&quot; unique_id=&quot;10079&quot;&gt;&lt;property id=&quot;20148&quot; value=&quot;5&quot;/&gt;&lt;property id=&quot;20300&quot; value=&quot;Slide 76 - &amp;quot;The Evolution of robotics&amp;#x0D;&amp;#x0A;Rubrics&amp;quot;&quot;/&gt;&lt;property id=&quot;20307&quot; value=&quot;377&quot;/&gt;&lt;/object&gt;&lt;object type=&quot;3&quot; unique_id=&quot;10080&quot;&gt;&lt;property id=&quot;20148&quot; value=&quot;5&quot;/&gt;&lt;property id=&quot;20300&quot; value=&quot;Slide 77 - &amp;quot;Assignment (1 of 2)&amp;quot;&quot;/&gt;&lt;property id=&quot;20307&quot; value=&quot;376&quot;/&gt;&lt;/object&gt;&lt;object type=&quot;3&quot; unique_id=&quot;10081&quot;&gt;&lt;property id=&quot;20148&quot; value=&quot;5&quot;/&gt;&lt;property id=&quot;20300&quot; value=&quot;Slide 78 - &amp;quot;Assignment (2 of 2)&amp;quot;&quot;/&gt;&lt;property id=&quot;20307&quot; value=&quot;378&quot;/&gt;&lt;/object&gt;&lt;object type=&quot;3&quot; unique_id=&quot;10082&quot;&gt;&lt;property id=&quot;20148&quot; value=&quot;5&quot;/&gt;&lt;property id=&quot;20300&quot; value=&quot;Slide 79 - &amp;quot;References (1 of 2)&amp;quot;&quot;/&gt;&lt;property id=&quot;20307&quot; value=&quot;275&quot;/&gt;&lt;/object&gt;&lt;object type=&quot;3&quot; unique_id=&quot;10083&quot;&gt;&lt;property id=&quot;20148&quot; value=&quot;5&quot;/&gt;&lt;property id=&quot;20300&quot; value=&quot;Slide 80 - &amp;quot;References (2 of 2)&amp;quot;&quot;/&gt;&lt;property id=&quot;20307&quot; value=&quot;34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4979</TotalTime>
  <Words>4861</Words>
  <Application>Microsoft Office PowerPoint</Application>
  <PresentationFormat>On-screen Show (4:3)</PresentationFormat>
  <Paragraphs>851</Paragraphs>
  <Slides>83</Slides>
  <Notes>6</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Opulent</vt:lpstr>
      <vt:lpstr>Slide 1</vt:lpstr>
      <vt:lpstr>introduction</vt:lpstr>
      <vt:lpstr>Technical communication</vt:lpstr>
      <vt:lpstr>LESSON SECTIONS</vt:lpstr>
      <vt:lpstr>SECTION I - Objectives</vt:lpstr>
      <vt:lpstr>SECTION I – Evolution of Robotics VIDEO</vt:lpstr>
      <vt:lpstr>Technical Terms &amp; Definitions (1 of 4)</vt:lpstr>
      <vt:lpstr>Technical Terms &amp; Definitions (2 of 4)</vt:lpstr>
      <vt:lpstr>Technical Terms &amp; Definitions (3 of 4)</vt:lpstr>
      <vt:lpstr>Technical Terms &amp; Definitions (4 of 4)</vt:lpstr>
      <vt:lpstr>SECTION I – Evolution of Robotics</vt:lpstr>
      <vt:lpstr>SECTION I – Evolution of Robotics</vt:lpstr>
      <vt:lpstr>SECTION I – Evolution of Robotics (1 of 10)</vt:lpstr>
      <vt:lpstr>Evolution of Robotics –  The ABACUS</vt:lpstr>
      <vt:lpstr>Evolution of Robotics –  charles babbage – difference engine</vt:lpstr>
      <vt:lpstr>SECTION I – Evolution of Robotics (2 of 10)</vt:lpstr>
      <vt:lpstr>Evolution of Robotics - Herman Hollerith - Punch Cards </vt:lpstr>
      <vt:lpstr>SECTION I – Evolution of Robotics (3 of 10)</vt:lpstr>
      <vt:lpstr>Evolution of Robotics –ENIAC electronic computer</vt:lpstr>
      <vt:lpstr>SECTION I – Evolution of Robotics (4 of 10)</vt:lpstr>
      <vt:lpstr>Evolution of Robotics – unimate robot</vt:lpstr>
      <vt:lpstr>SECTION I – Evolution of Robotics (5 of 10)</vt:lpstr>
      <vt:lpstr>Evolution of Robotics – Artificial intelligence  research laboratories</vt:lpstr>
      <vt:lpstr>SECTION I – Evolution of Robotics (6 of 10)</vt:lpstr>
      <vt:lpstr>Evolution of Robotics – Carnegie mellon university</vt:lpstr>
      <vt:lpstr>SECTION I – Evolution of Robotics (7 of 10)</vt:lpstr>
      <vt:lpstr>Evolution of Robotics - FIRST</vt:lpstr>
      <vt:lpstr>Evolution of Robotics - BEST</vt:lpstr>
      <vt:lpstr>SECTION I – Evolution of Robotics (8 of 10)</vt:lpstr>
      <vt:lpstr>Evolution of Robotics - NASA</vt:lpstr>
      <vt:lpstr>SECTION I – Evolution of Robotics (9 of 10)</vt:lpstr>
      <vt:lpstr>Evolution of Robotics - BOSS</vt:lpstr>
      <vt:lpstr>SECTION I – Evolution of Robotics (10 of 10)</vt:lpstr>
      <vt:lpstr>SECTION I – Evolution of Robotics </vt:lpstr>
      <vt:lpstr>section 2 - Objectives</vt:lpstr>
      <vt:lpstr>Technical Terms &amp; Definitions</vt:lpstr>
      <vt:lpstr>Manipulator</vt:lpstr>
      <vt:lpstr>Slide 38</vt:lpstr>
      <vt:lpstr>Slide 39</vt:lpstr>
      <vt:lpstr>SECTION 2 – Classification of robots</vt:lpstr>
      <vt:lpstr>SECTION 2 – Classification of robots</vt:lpstr>
      <vt:lpstr>SECTION 2 – Classification of robots</vt:lpstr>
      <vt:lpstr>SECTION 2 – Classification of robots</vt:lpstr>
      <vt:lpstr>Classification of robots – Types of Robots</vt:lpstr>
      <vt:lpstr>Classification of robots – Arm Configuration (1 of 5)</vt:lpstr>
      <vt:lpstr>Classification of robots – Arm Configuration (2 of 5)</vt:lpstr>
      <vt:lpstr>Classification of robots – Arm Configuration (3 of 5)</vt:lpstr>
      <vt:lpstr>Classification of robots – Arm Configuration (4 of 5)</vt:lpstr>
      <vt:lpstr>Classification of robots – Arm Configuration (5 of 5)</vt:lpstr>
      <vt:lpstr>SECTION 2 – Classification of robots</vt:lpstr>
      <vt:lpstr>Classification of robots – Controller (1 of 3)</vt:lpstr>
      <vt:lpstr>Classification of robots – Controller (2 of 3)</vt:lpstr>
      <vt:lpstr>Classification of robots – Controller (3 of 3)</vt:lpstr>
      <vt:lpstr>SECTION 2 – Classification of robots</vt:lpstr>
      <vt:lpstr>Classification of robots – Electrical Power supply (1 of 3)</vt:lpstr>
      <vt:lpstr>Classification of robots – Pneumatic Power supply (2 of 3)</vt:lpstr>
      <vt:lpstr>Classification of robots – Hydraulic Power supply (3 of 3)</vt:lpstr>
      <vt:lpstr>SECTION 2 – Classification of robots</vt:lpstr>
      <vt:lpstr>Classification of robots – TECHNOLOGY (1 of 3)</vt:lpstr>
      <vt:lpstr>Classification of robots – TECHNOLOGY (2 of 3)</vt:lpstr>
      <vt:lpstr>Classification of robots – TECHNOLOGY (3 of 3)</vt:lpstr>
      <vt:lpstr>SECTION 2 – Classification of robots</vt:lpstr>
      <vt:lpstr>SECTION 2 – Classification of robots (1 of 10)</vt:lpstr>
      <vt:lpstr>SECTION 2 – Classification of robots (2 of 10)</vt:lpstr>
      <vt:lpstr>SECTION 2 – Classification of robots (3 of 10)</vt:lpstr>
      <vt:lpstr>SECTION 2 - Classification of robots (4 of 10)</vt:lpstr>
      <vt:lpstr>SECTION 2 – Classification of robots (5 of 10)</vt:lpstr>
      <vt:lpstr>SECTION 2 - Classification of robots (6 of 10)</vt:lpstr>
      <vt:lpstr>SECTION 2 – Classification of robots (7 of 10)</vt:lpstr>
      <vt:lpstr>SECTION 2 - Classification of robots (8 of 10)</vt:lpstr>
      <vt:lpstr>SECTION 2 – Classification of robots (9 of 10)</vt:lpstr>
      <vt:lpstr>SECTION 2 – Classification of robots (10 of 10)</vt:lpstr>
      <vt:lpstr>SECTION 2 – Classification of robots (1 of 5)</vt:lpstr>
      <vt:lpstr>SECTION 2 – Classification of robots (2 of 5)</vt:lpstr>
      <vt:lpstr>SECTION 2 – Classification of robots (3 of 5)</vt:lpstr>
      <vt:lpstr>SECTION 2 – Classification of robots (4 of 5)</vt:lpstr>
      <vt:lpstr>SECTION 2 – Classification of robots (5 of 5)</vt:lpstr>
      <vt:lpstr>SECTION 2 – Classification of robots</vt:lpstr>
      <vt:lpstr>The Evolution of robotics Rubrics</vt:lpstr>
      <vt:lpstr>Assignment (1 of 2)</vt:lpstr>
      <vt:lpstr>Assignment (2 of 2)</vt:lpstr>
      <vt:lpstr>References (1 of 2)</vt:lpstr>
      <vt:lpstr>References (2 of 2)</vt:lpstr>
    </vt:vector>
  </TitlesOfParts>
  <Company>Irving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Engineering</dc:title>
  <dc:creator>chabalfantz</dc:creator>
  <cp:lastModifiedBy>Muhammad Aqeel Aslam</cp:lastModifiedBy>
  <cp:revision>133</cp:revision>
  <cp:lastPrinted>2012-02-17T17:35:52Z</cp:lastPrinted>
  <dcterms:created xsi:type="dcterms:W3CDTF">2011-05-10T16:00:55Z</dcterms:created>
  <dcterms:modified xsi:type="dcterms:W3CDTF">2014-02-18T19:20:10Z</dcterms:modified>
</cp:coreProperties>
</file>